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25"/>
  </p:notesMasterIdLst>
  <p:sldIdLst>
    <p:sldId id="257" r:id="rId2"/>
    <p:sldId id="258" r:id="rId3"/>
    <p:sldId id="256" r:id="rId4"/>
    <p:sldId id="260" r:id="rId5"/>
    <p:sldId id="278" r:id="rId6"/>
    <p:sldId id="262" r:id="rId7"/>
    <p:sldId id="280" r:id="rId8"/>
    <p:sldId id="279" r:id="rId9"/>
    <p:sldId id="263" r:id="rId10"/>
    <p:sldId id="264" r:id="rId11"/>
    <p:sldId id="274" r:id="rId12"/>
    <p:sldId id="275" r:id="rId13"/>
    <p:sldId id="265" r:id="rId14"/>
    <p:sldId id="266" r:id="rId15"/>
    <p:sldId id="268" r:id="rId16"/>
    <p:sldId id="269" r:id="rId17"/>
    <p:sldId id="270" r:id="rId18"/>
    <p:sldId id="277" r:id="rId19"/>
    <p:sldId id="271" r:id="rId20"/>
    <p:sldId id="272" r:id="rId21"/>
    <p:sldId id="273" r:id="rId22"/>
    <p:sldId id="276" r:id="rId23"/>
    <p:sldId id="281" r:id="rId2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5282B"/>
    <a:srgbClr val="820000"/>
    <a:srgbClr val="E6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5405"/>
    <p:restoredTop sz="94685"/>
  </p:normalViewPr>
  <p:slideViewPr>
    <p:cSldViewPr snapToGrid="0">
      <p:cViewPr varScale="1">
        <p:scale>
          <a:sx n="190" d="100"/>
          <a:sy n="190" d="100"/>
        </p:scale>
        <p:origin x="208" y="2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9F73F27-8240-BD48-8ECC-32505B882276}" type="datetimeFigureOut">
              <a:rPr lang="en-US" smtClean="0"/>
              <a:t>2/3/26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D12F74E-82BF-D144-B2B2-D74E5BF91B0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10560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D12F74E-82BF-D144-B2B2-D74E5BF91B0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603053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D12F74E-82BF-D144-B2B2-D74E5BF91B0D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10600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4D12F74E-82BF-D144-B2B2-D74E5BF91B0D}" type="slidenum">
              <a:rPr lang="en-US" smtClean="0"/>
              <a:t>19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172280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bg>
      <p:bgPr>
        <a:gradFill>
          <a:gsLst>
            <a:gs pos="20000">
              <a:srgbClr val="820000"/>
            </a:gs>
            <a:gs pos="100000">
              <a:srgbClr val="E60000"/>
            </a:gs>
          </a:gsLst>
          <a:lin ang="198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A black and white sign with white text&#10;&#10;AI-generated content may be incorrect.">
            <a:extLst>
              <a:ext uri="{FF2B5EF4-FFF2-40B4-BE49-F238E27FC236}">
                <a16:creationId xmlns:a16="http://schemas.microsoft.com/office/drawing/2014/main" id="{D36CA5CE-9B3F-18C9-76FA-8BC6B8E75C2A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 r="72363"/>
          <a:stretch>
            <a:fillRect/>
          </a:stretch>
        </p:blipFill>
        <p:spPr>
          <a:xfrm>
            <a:off x="11426573" y="6139096"/>
            <a:ext cx="534969" cy="5131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0923100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665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bg>
      <p:bgPr>
        <a:gradFill>
          <a:gsLst>
            <a:gs pos="20000">
              <a:srgbClr val="820000"/>
            </a:gs>
            <a:gs pos="100000">
              <a:srgbClr val="E60000"/>
            </a:gs>
          </a:gsLst>
          <a:lin ang="198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A black and white sign with white text&#10;&#10;AI-generated content may be incorrect.">
            <a:extLst>
              <a:ext uri="{FF2B5EF4-FFF2-40B4-BE49-F238E27FC236}">
                <a16:creationId xmlns:a16="http://schemas.microsoft.com/office/drawing/2014/main" id="{5D680AC8-8EB7-A072-83EA-54CFE6D6A917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 r="72363"/>
          <a:stretch>
            <a:fillRect/>
          </a:stretch>
        </p:blipFill>
        <p:spPr>
          <a:xfrm>
            <a:off x="11426573" y="6139096"/>
            <a:ext cx="534969" cy="5131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9958549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665" userDrawn="1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bg>
      <p:bgPr>
        <a:gradFill>
          <a:gsLst>
            <a:gs pos="20000">
              <a:srgbClr val="820000"/>
            </a:gs>
            <a:gs pos="100000">
              <a:srgbClr val="E60000"/>
            </a:gs>
          </a:gsLst>
          <a:lin ang="198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A black and white sign with white text&#10;&#10;AI-generated content may be incorrect.">
            <a:extLst>
              <a:ext uri="{FF2B5EF4-FFF2-40B4-BE49-F238E27FC236}">
                <a16:creationId xmlns:a16="http://schemas.microsoft.com/office/drawing/2014/main" id="{456158B4-0F94-FE6B-BD48-9EBB82D1091E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 r="72363"/>
          <a:stretch>
            <a:fillRect/>
          </a:stretch>
        </p:blipFill>
        <p:spPr>
          <a:xfrm>
            <a:off x="11426573" y="6139096"/>
            <a:ext cx="534969" cy="5131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9207321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665" userDrawn="1">
          <p15:clr>
            <a:srgbClr val="FBAE40"/>
          </p15:clr>
        </p15:guide>
        <p15:guide id="2" orient="horz" pos="2160" userDrawn="1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bg>
      <p:bgPr>
        <a:solidFill>
          <a:srgbClr val="25282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A black and white sign with white text&#10;&#10;AI-generated content may be incorrect.">
            <a:extLst>
              <a:ext uri="{FF2B5EF4-FFF2-40B4-BE49-F238E27FC236}">
                <a16:creationId xmlns:a16="http://schemas.microsoft.com/office/drawing/2014/main" id="{2BFBC874-DBDB-0BDC-A53C-4C2C57BB3CDC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 r="72363"/>
          <a:stretch>
            <a:fillRect/>
          </a:stretch>
        </p:blipFill>
        <p:spPr>
          <a:xfrm>
            <a:off x="11426573" y="6139096"/>
            <a:ext cx="534969" cy="5131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87559740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665" userDrawn="1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bg>
      <p:bgPr>
        <a:gradFill>
          <a:gsLst>
            <a:gs pos="20000">
              <a:srgbClr val="820000"/>
            </a:gs>
            <a:gs pos="100000">
              <a:srgbClr val="E60000"/>
            </a:gs>
          </a:gsLst>
          <a:lin ang="198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A black and white sign with white text&#10;&#10;AI-generated content may be incorrect.">
            <a:extLst>
              <a:ext uri="{FF2B5EF4-FFF2-40B4-BE49-F238E27FC236}">
                <a16:creationId xmlns:a16="http://schemas.microsoft.com/office/drawing/2014/main" id="{06BFF650-6B08-670F-3C92-4B80F9DAF0AE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rcRect r="72363"/>
          <a:stretch>
            <a:fillRect/>
          </a:stretch>
        </p:blipFill>
        <p:spPr>
          <a:xfrm>
            <a:off x="5531149" y="2887228"/>
            <a:ext cx="1129701" cy="108354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3774153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pos="665" userDrawn="1">
          <p15:clr>
            <a:srgbClr val="FBAE40"/>
          </p15:clr>
        </p15:guide>
        <p15:guide id="2" orient="horz" pos="216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EBAF4C2-C742-5723-F849-97EDF9E1B2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B22B1B-2EFF-0177-0A4A-835331474E6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AF5F6D-5AAF-232D-4AF3-AE82C9E024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ED87D27-1D1F-C04D-BAA3-C91A0670C79F}" type="datetime1">
              <a:rPr lang="en-GB" smtClean="0"/>
              <a:t>03/02/2026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3CDDAD7-E244-B330-F3C3-403CDC9E56D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2510010-B21A-BEBB-816C-F462A440987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D3EC94A-EAC8-2F4F-9E7C-674C860022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57943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49" r:id="rId2"/>
    <p:sldLayoutId id="2147483651" r:id="rId3"/>
    <p:sldLayoutId id="2147483652" r:id="rId4"/>
    <p:sldLayoutId id="2147483653" r:id="rId5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4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1212BB26-886F-17F7-3E42-19E7ACC8FC9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633360" y="536880"/>
            <a:ext cx="2372692" cy="2569089"/>
          </a:xfrm>
          <a:prstGeom prst="rect">
            <a:avLst/>
          </a:prstGeom>
        </p:spPr>
      </p:pic>
      <p:sp>
        <p:nvSpPr>
          <p:cNvPr id="3" name="TextBox 2">
            <a:extLst>
              <a:ext uri="{FF2B5EF4-FFF2-40B4-BE49-F238E27FC236}">
                <a16:creationId xmlns:a16="http://schemas.microsoft.com/office/drawing/2014/main" id="{9B9A8F7C-58A6-B5C3-4AFC-E0AE617DA801}"/>
              </a:ext>
            </a:extLst>
          </p:cNvPr>
          <p:cNvSpPr txBox="1"/>
          <p:nvPr/>
        </p:nvSpPr>
        <p:spPr>
          <a:xfrm>
            <a:off x="1055688" y="2567318"/>
            <a:ext cx="6843155" cy="1795363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7000"/>
              </a:lnSpc>
              <a:buNone/>
            </a:pPr>
            <a:r>
              <a:rPr lang="en-GB" sz="6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AI and chatbots –</a:t>
            </a:r>
          </a:p>
          <a:p>
            <a:pPr>
              <a:lnSpc>
                <a:spcPts val="7000"/>
              </a:lnSpc>
              <a:buNone/>
            </a:pPr>
            <a:r>
              <a:rPr lang="en-GB" sz="6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friend or foe?</a:t>
            </a:r>
          </a:p>
        </p:txBody>
      </p:sp>
    </p:spTree>
    <p:extLst>
      <p:ext uri="{BB962C8B-B14F-4D97-AF65-F5344CB8AC3E}">
        <p14:creationId xmlns:p14="http://schemas.microsoft.com/office/powerpoint/2010/main" val="90410179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CB494047-49CB-E52E-2E7F-3F2402D2230E}"/>
              </a:ext>
            </a:extLst>
          </p:cNvPr>
          <p:cNvSpPr txBox="1"/>
          <p:nvPr/>
        </p:nvSpPr>
        <p:spPr>
          <a:xfrm>
            <a:off x="1055688" y="3026082"/>
            <a:ext cx="7171242" cy="2690470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</a:t>
            </a: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Analysing large amounts of information quickly</a:t>
            </a: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Spotting patterns humans might miss</a:t>
            </a: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Answering routine questions efficiently</a:t>
            </a: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Helping with research or starting points</a:t>
            </a: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endParaRPr lang="en-GB" sz="2800" dirty="0">
              <a:solidFill>
                <a:schemeClr val="bg1"/>
              </a:solidFill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endParaRPr lang="en-GB" sz="2800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40E2445B-3C41-23D6-4CBD-CBCF06DD0EE7}"/>
              </a:ext>
            </a:extLst>
          </p:cNvPr>
          <p:cNvSpPr txBox="1"/>
          <p:nvPr/>
        </p:nvSpPr>
        <p:spPr>
          <a:xfrm>
            <a:off x="1055688" y="2218892"/>
            <a:ext cx="8336119" cy="71977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AI can be helpful when it is used for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5685F732-865D-8F92-97D5-78BB850D003A}"/>
              </a:ext>
            </a:extLst>
          </p:cNvPr>
          <p:cNvSpPr txBox="1"/>
          <p:nvPr/>
        </p:nvSpPr>
        <p:spPr>
          <a:xfrm>
            <a:off x="1055688" y="1477581"/>
            <a:ext cx="9681359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What AI is good at</a:t>
            </a:r>
          </a:p>
        </p:txBody>
      </p:sp>
    </p:spTree>
    <p:extLst>
      <p:ext uri="{BB962C8B-B14F-4D97-AF65-F5344CB8AC3E}">
        <p14:creationId xmlns:p14="http://schemas.microsoft.com/office/powerpoint/2010/main" val="57565301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1231C1F-8B58-BF3D-453A-458875E892A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F480F852-BF33-237D-18E3-E62B17312AC5}"/>
              </a:ext>
            </a:extLst>
          </p:cNvPr>
          <p:cNvSpPr txBox="1"/>
          <p:nvPr/>
        </p:nvSpPr>
        <p:spPr>
          <a:xfrm>
            <a:off x="1055688" y="3040976"/>
            <a:ext cx="8336119" cy="246670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</a:t>
            </a: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Being completely accurate all the time</a:t>
            </a: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Admitting when it doesn’t know something</a:t>
            </a: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Understanding feelings or consequences; using empathy</a:t>
            </a: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Coming up with truly original ideas</a:t>
            </a:r>
            <a:endParaRPr lang="en-GB" sz="2800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358DA964-8614-9F01-CB9E-E8D94C739D9E}"/>
              </a:ext>
            </a:extLst>
          </p:cNvPr>
          <p:cNvSpPr txBox="1"/>
          <p:nvPr/>
        </p:nvSpPr>
        <p:spPr>
          <a:xfrm>
            <a:off x="1055689" y="2211692"/>
            <a:ext cx="8336119" cy="71977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AI struggles with: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5ED44F1-1F37-6D4B-6FF8-133FF0786F7B}"/>
              </a:ext>
            </a:extLst>
          </p:cNvPr>
          <p:cNvSpPr txBox="1"/>
          <p:nvPr/>
        </p:nvSpPr>
        <p:spPr>
          <a:xfrm>
            <a:off x="1055689" y="1469000"/>
            <a:ext cx="9681359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What AI is not good at</a:t>
            </a:r>
          </a:p>
        </p:txBody>
      </p:sp>
    </p:spTree>
    <p:extLst>
      <p:ext uri="{BB962C8B-B14F-4D97-AF65-F5344CB8AC3E}">
        <p14:creationId xmlns:p14="http://schemas.microsoft.com/office/powerpoint/2010/main" val="32318942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2C88CF9-5A09-6C5B-CD4B-668707CB7925}"/>
              </a:ext>
            </a:extLst>
          </p:cNvPr>
          <p:cNvSpPr txBox="1"/>
          <p:nvPr/>
        </p:nvSpPr>
        <p:spPr>
          <a:xfrm>
            <a:off x="1055688" y="1643654"/>
            <a:ext cx="9681359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Creativity vs. prediction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815EF503-A419-C6DF-6941-84F600A6287A}"/>
              </a:ext>
            </a:extLst>
          </p:cNvPr>
          <p:cNvSpPr txBox="1"/>
          <p:nvPr/>
        </p:nvSpPr>
        <p:spPr>
          <a:xfrm>
            <a:off x="1055688" y="2551760"/>
            <a:ext cx="8045112" cy="2892079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 marL="266700" indent="-266700">
              <a:lnSpc>
                <a:spcPts val="3200"/>
              </a:lnSpc>
              <a:spcAft>
                <a:spcPts val="2500"/>
              </a:spcAft>
              <a:buClr>
                <a:schemeClr val="bg1"/>
              </a:buClr>
              <a:buSzPct val="120000"/>
              <a:buFont typeface="Arial" panose="020B0604020202020204" pitchFamily="34" charset="0"/>
              <a:buChar char="•"/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Generative AI creates text, images or music by remixing what already exists</a:t>
            </a:r>
          </a:p>
          <a:p>
            <a:pPr marL="266700" indent="-266700">
              <a:lnSpc>
                <a:spcPts val="3200"/>
              </a:lnSpc>
              <a:spcAft>
                <a:spcPts val="2500"/>
              </a:spcAft>
              <a:buClr>
                <a:schemeClr val="bg1"/>
              </a:buClr>
              <a:buSzPct val="120000"/>
              <a:buFont typeface="Arial" panose="020B0604020202020204" pitchFamily="34" charset="0"/>
              <a:buChar char="•"/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It cannot create from real experience or emotion</a:t>
            </a:r>
          </a:p>
          <a:p>
            <a:pPr marL="266700" indent="-266700">
              <a:lnSpc>
                <a:spcPts val="3200"/>
              </a:lnSpc>
              <a:spcAft>
                <a:spcPts val="2500"/>
              </a:spcAft>
              <a:buClr>
                <a:schemeClr val="bg1"/>
              </a:buClr>
              <a:buSzPct val="120000"/>
              <a:buFont typeface="Arial" panose="020B0604020202020204" pitchFamily="34" charset="0"/>
              <a:buChar char="•"/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It predicts what sounds right, not what is right</a:t>
            </a:r>
            <a:endParaRPr lang="en-GB" sz="2800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2737736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16BD37CF-9FE7-8365-2687-61995934FB08}"/>
              </a:ext>
            </a:extLst>
          </p:cNvPr>
          <p:cNvSpPr txBox="1"/>
          <p:nvPr/>
        </p:nvSpPr>
        <p:spPr>
          <a:xfrm>
            <a:off x="1026888" y="2669039"/>
            <a:ext cx="8501277" cy="2068561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6000"/>
              </a:lnSpc>
              <a:spcAft>
                <a:spcPts val="2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How good do you think AI is at acting like a friend?</a:t>
            </a:r>
          </a:p>
        </p:txBody>
      </p:sp>
    </p:spTree>
    <p:extLst>
      <p:ext uri="{BB962C8B-B14F-4D97-AF65-F5344CB8AC3E}">
        <p14:creationId xmlns:p14="http://schemas.microsoft.com/office/powerpoint/2010/main" val="380044983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A1EFA2F2-D916-C1CA-9F59-384E99A3B6C1}"/>
              </a:ext>
            </a:extLst>
          </p:cNvPr>
          <p:cNvSpPr txBox="1"/>
          <p:nvPr/>
        </p:nvSpPr>
        <p:spPr>
          <a:xfrm>
            <a:off x="1055688" y="1132454"/>
            <a:ext cx="5541200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Empathy matters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1E0FDCD-0A22-1D18-4018-35C225D82229}"/>
              </a:ext>
            </a:extLst>
          </p:cNvPr>
          <p:cNvSpPr txBox="1"/>
          <p:nvPr/>
        </p:nvSpPr>
        <p:spPr>
          <a:xfrm>
            <a:off x="1055688" y="2560046"/>
            <a:ext cx="7171242" cy="1978067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5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Feelings</a:t>
            </a:r>
          </a:p>
          <a:p>
            <a:pPr>
              <a:lnSpc>
                <a:spcPts val="35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Personal experiences</a:t>
            </a:r>
          </a:p>
          <a:p>
            <a:pPr>
              <a:lnSpc>
                <a:spcPts val="35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Responsibility for their advice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11CAA9E-C776-8CB2-B300-0C2872909250}"/>
              </a:ext>
            </a:extLst>
          </p:cNvPr>
          <p:cNvSpPr txBox="1"/>
          <p:nvPr/>
        </p:nvSpPr>
        <p:spPr>
          <a:xfrm>
            <a:off x="1055688" y="4538113"/>
            <a:ext cx="8725011" cy="1187433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They often tell you what you want to hear – not what you need to hear, and they don’t offer alternative points of view</a:t>
            </a:r>
            <a:endParaRPr lang="en-GB" sz="28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98C0E45-30E0-3527-852F-F0C1749F1DA0}"/>
              </a:ext>
            </a:extLst>
          </p:cNvPr>
          <p:cNvSpPr txBox="1"/>
          <p:nvPr/>
        </p:nvSpPr>
        <p:spPr>
          <a:xfrm>
            <a:off x="1055688" y="1838086"/>
            <a:ext cx="9228031" cy="611847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Chatbots do not have:</a:t>
            </a:r>
          </a:p>
        </p:txBody>
      </p:sp>
    </p:spTree>
    <p:extLst>
      <p:ext uri="{BB962C8B-B14F-4D97-AF65-F5344CB8AC3E}">
        <p14:creationId xmlns:p14="http://schemas.microsoft.com/office/powerpoint/2010/main" val="133128585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BEF2618-A06D-F5EA-A2D0-52E183D2514B}"/>
              </a:ext>
            </a:extLst>
          </p:cNvPr>
          <p:cNvSpPr txBox="1"/>
          <p:nvPr/>
        </p:nvSpPr>
        <p:spPr>
          <a:xfrm>
            <a:off x="1055688" y="909254"/>
            <a:ext cx="9681359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Task 1: Sorting statements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BB96FBB-6501-D9B6-04D1-4B89953ECE5B}"/>
              </a:ext>
            </a:extLst>
          </p:cNvPr>
          <p:cNvSpPr txBox="1"/>
          <p:nvPr/>
        </p:nvSpPr>
        <p:spPr>
          <a:xfrm>
            <a:off x="1055688" y="3050273"/>
            <a:ext cx="4099955" cy="1990291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Totally true</a:t>
            </a:r>
          </a:p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Totally false</a:t>
            </a:r>
          </a:p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It depends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59FEF3A-971C-FC43-7722-176C7EC29F5D}"/>
              </a:ext>
            </a:extLst>
          </p:cNvPr>
          <p:cNvSpPr txBox="1"/>
          <p:nvPr/>
        </p:nvSpPr>
        <p:spPr>
          <a:xfrm>
            <a:off x="1055687" y="1862840"/>
            <a:ext cx="5897145" cy="1187433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In pairs or small groups: </a:t>
            </a:r>
          </a:p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Sort the statements into three piles: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46BC561A-7DDE-9063-CFA4-E37D3696C0C7}"/>
              </a:ext>
            </a:extLst>
          </p:cNvPr>
          <p:cNvSpPr txBox="1"/>
          <p:nvPr/>
        </p:nvSpPr>
        <p:spPr>
          <a:xfrm>
            <a:off x="1086953" y="5143068"/>
            <a:ext cx="10071211" cy="805678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Be ready to explain why you placed each statement where you did!</a:t>
            </a:r>
            <a:endParaRPr lang="en-GB" sz="28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3ADDCA5F-9643-9210-373E-F077B8B9510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093887" y="403363"/>
            <a:ext cx="1766884" cy="16083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432720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B52C7C76-8628-F2E2-C954-F2A4D5393E9D}"/>
              </a:ext>
            </a:extLst>
          </p:cNvPr>
          <p:cNvSpPr txBox="1"/>
          <p:nvPr/>
        </p:nvSpPr>
        <p:spPr>
          <a:xfrm>
            <a:off x="1055688" y="2644454"/>
            <a:ext cx="9681359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Task 2: Human vs. chatbot?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18724F0-D673-7E3E-0C60-D438B053ABA4}"/>
              </a:ext>
            </a:extLst>
          </p:cNvPr>
          <p:cNvSpPr txBox="1"/>
          <p:nvPr/>
        </p:nvSpPr>
        <p:spPr>
          <a:xfrm>
            <a:off x="1055688" y="3634483"/>
            <a:ext cx="8336119" cy="843917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40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Read the card and follow the rules!</a:t>
            </a:r>
            <a:endParaRPr lang="en-GB" sz="40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77138965-BC2E-21DC-5EE9-E2AAC8E11C6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176559" y="421691"/>
            <a:ext cx="1498935" cy="17979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0299579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68486079-373E-AF25-875B-F7102CB766F6}"/>
              </a:ext>
            </a:extLst>
          </p:cNvPr>
          <p:cNvSpPr txBox="1"/>
          <p:nvPr/>
        </p:nvSpPr>
        <p:spPr>
          <a:xfrm>
            <a:off x="1055688" y="2039654"/>
            <a:ext cx="9681359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What did you notice?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DDFD641C-570D-06CA-2285-99160E443247}"/>
              </a:ext>
            </a:extLst>
          </p:cNvPr>
          <p:cNvSpPr txBox="1"/>
          <p:nvPr/>
        </p:nvSpPr>
        <p:spPr>
          <a:xfrm>
            <a:off x="1055688" y="3573507"/>
            <a:ext cx="7677136" cy="1632093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5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How did the chatbot answers sound?</a:t>
            </a:r>
          </a:p>
          <a:p>
            <a:pPr>
              <a:lnSpc>
                <a:spcPts val="35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Were they always helpful?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8C2FECD7-2A2F-F547-E45F-63BE418CB61E}"/>
              </a:ext>
            </a:extLst>
          </p:cNvPr>
          <p:cNvSpPr txBox="1"/>
          <p:nvPr/>
        </p:nvSpPr>
        <p:spPr>
          <a:xfrm>
            <a:off x="1055688" y="2745286"/>
            <a:ext cx="1845733" cy="611847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Discuss:</a:t>
            </a:r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4632F776-028D-03C5-9507-98EECD845CC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003789" y="467192"/>
            <a:ext cx="1698004" cy="167618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3008758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B97CB52-A551-CF47-ABA3-4BD67F99C99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5F6855A-8EE0-AE5F-AF40-26A0EBA7EC5D}"/>
              </a:ext>
            </a:extLst>
          </p:cNvPr>
          <p:cNvSpPr txBox="1"/>
          <p:nvPr/>
        </p:nvSpPr>
        <p:spPr>
          <a:xfrm>
            <a:off x="1069737" y="2093509"/>
            <a:ext cx="9681359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Task 3: AI ingredients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7D835960-D453-5FE1-3169-BDB114574167}"/>
              </a:ext>
            </a:extLst>
          </p:cNvPr>
          <p:cNvSpPr txBox="1"/>
          <p:nvPr/>
        </p:nvSpPr>
        <p:spPr>
          <a:xfrm>
            <a:off x="3860440" y="2922368"/>
            <a:ext cx="4099955" cy="1990291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endParaRPr lang="en-GB" sz="2800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3692BD2D-7772-DFBE-D243-9AE57E03B0DF}"/>
              </a:ext>
            </a:extLst>
          </p:cNvPr>
          <p:cNvSpPr txBox="1"/>
          <p:nvPr/>
        </p:nvSpPr>
        <p:spPr>
          <a:xfrm>
            <a:off x="1055688" y="2965420"/>
            <a:ext cx="9542712" cy="2455877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 marL="177800" indent="-177800"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What kind of things do we look for on food packaging labels?</a:t>
            </a:r>
          </a:p>
          <a:p>
            <a:pPr marL="177800" indent="-177800"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What might an AI chatbot be made of? What helps it give answers?</a:t>
            </a:r>
          </a:p>
          <a:p>
            <a:pPr marL="177800" indent="-177800"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What don’t chatbots have that humans do?</a:t>
            </a:r>
          </a:p>
          <a:p>
            <a:pPr marL="177800" indent="-177800"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Is there anything that AI can’t or shouldn’t do?</a:t>
            </a:r>
            <a:endParaRPr lang="en-GB" sz="2800" b="1" dirty="0">
              <a:solidFill>
                <a:schemeClr val="bg1"/>
              </a:solidFill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19C4F0B-D6F3-E60D-1823-EE3D08A808A0}"/>
              </a:ext>
            </a:extLst>
          </p:cNvPr>
          <p:cNvSpPr txBox="1"/>
          <p:nvPr/>
        </p:nvSpPr>
        <p:spPr>
          <a:xfrm>
            <a:off x="1350322" y="4994488"/>
            <a:ext cx="10071211" cy="805678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endParaRPr lang="en-GB" sz="28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pic>
        <p:nvPicPr>
          <p:cNvPr id="7" name="Picture 6">
            <a:extLst>
              <a:ext uri="{FF2B5EF4-FFF2-40B4-BE49-F238E27FC236}">
                <a16:creationId xmlns:a16="http://schemas.microsoft.com/office/drawing/2014/main" id="{22D4FD0E-C07D-FE82-5285-DB52C877E0C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093887" y="403363"/>
            <a:ext cx="1766884" cy="160831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6820486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CCF88EA-9840-30F7-493D-6E673DE77977}"/>
              </a:ext>
            </a:extLst>
          </p:cNvPr>
          <p:cNvSpPr txBox="1"/>
          <p:nvPr/>
        </p:nvSpPr>
        <p:spPr>
          <a:xfrm>
            <a:off x="1034089" y="1120023"/>
            <a:ext cx="5726712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Debate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CDB9CC59-0203-2270-2197-E449B386EFAF}"/>
              </a:ext>
            </a:extLst>
          </p:cNvPr>
          <p:cNvSpPr txBox="1"/>
          <p:nvPr/>
        </p:nvSpPr>
        <p:spPr>
          <a:xfrm>
            <a:off x="1055688" y="2100830"/>
            <a:ext cx="9491354" cy="50102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000"/>
              </a:lnSpc>
              <a:spcAft>
                <a:spcPts val="1000"/>
              </a:spcAft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Debate this statement: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0B26F56-200C-9C25-B6DD-4695BE877A63}"/>
              </a:ext>
            </a:extLst>
          </p:cNvPr>
          <p:cNvSpPr txBox="1"/>
          <p:nvPr/>
        </p:nvSpPr>
        <p:spPr>
          <a:xfrm>
            <a:off x="953796" y="2637693"/>
            <a:ext cx="10284408" cy="79130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ts val="6000"/>
              </a:lnSpc>
              <a:buNone/>
            </a:pPr>
            <a:r>
              <a:rPr lang="en-GB" sz="36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“AI chatbots are a good substitute for friends or family.”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840C91F-F1A1-126C-B6DF-5C9D70B4F41E}"/>
              </a:ext>
            </a:extLst>
          </p:cNvPr>
          <p:cNvSpPr txBox="1"/>
          <p:nvPr/>
        </p:nvSpPr>
        <p:spPr>
          <a:xfrm>
            <a:off x="1055688" y="3618260"/>
            <a:ext cx="7171242" cy="2119717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</a:t>
            </a: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Prepare your arguments</a:t>
            </a:r>
          </a:p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Listen respectfully</a:t>
            </a:r>
          </a:p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You can disagree without attacking people</a:t>
            </a:r>
            <a:endParaRPr lang="en-GB" sz="2800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B22D4964-2395-9F9F-D0CF-92D884647FA1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209696" y="558619"/>
            <a:ext cx="1473197" cy="159904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014019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E8A550FE-A5C9-CF0B-16C4-FAD3D4078602}"/>
              </a:ext>
            </a:extLst>
          </p:cNvPr>
          <p:cNvSpPr txBox="1"/>
          <p:nvPr/>
        </p:nvSpPr>
        <p:spPr>
          <a:xfrm>
            <a:off x="1055688" y="3003734"/>
            <a:ext cx="9746121" cy="2705427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98463" algn="l"/>
              </a:tabLst>
            </a:pPr>
            <a:r>
              <a:rPr lang="en-GB" sz="28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To understand what AI is … and isn’t</a:t>
            </a: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98463" algn="l"/>
              </a:tabLst>
            </a:pPr>
            <a:r>
              <a:rPr lang="en-GB" sz="28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To identify some of the risks and benefits of AI</a:t>
            </a: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98463" algn="l"/>
              </a:tabLst>
            </a:pP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To understand the difference between communicating</a:t>
            </a:r>
            <a:b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</a:b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	with a chatbot and human-to-human interactions</a:t>
            </a:r>
            <a:endParaRPr lang="en-GB" sz="28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  <a:p>
            <a:pPr>
              <a:lnSpc>
                <a:spcPts val="6000"/>
              </a:lnSpc>
              <a:buNone/>
            </a:pPr>
            <a:endParaRPr lang="en-GB" sz="66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462A0D0B-8689-4348-A170-0032596FDBCA}"/>
              </a:ext>
            </a:extLst>
          </p:cNvPr>
          <p:cNvSpPr txBox="1"/>
          <p:nvPr/>
        </p:nvSpPr>
        <p:spPr>
          <a:xfrm>
            <a:off x="1019805" y="1925866"/>
            <a:ext cx="8458200" cy="92698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6000"/>
              </a:lnSpc>
              <a:spcAft>
                <a:spcPts val="1000"/>
              </a:spcAft>
              <a:buNone/>
            </a:pPr>
            <a:r>
              <a:rPr lang="en-GB" sz="6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Learning objectives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9C28A9D4-25AA-3B2D-6426-6C3EF908BDA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154497" y="398351"/>
            <a:ext cx="1565959" cy="137663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2264554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7FF7EF13-E4E9-0A73-E5B5-C00AE2E7DCB4}"/>
              </a:ext>
            </a:extLst>
          </p:cNvPr>
          <p:cNvSpPr txBox="1"/>
          <p:nvPr/>
        </p:nvSpPr>
        <p:spPr>
          <a:xfrm>
            <a:off x="1055688" y="755304"/>
            <a:ext cx="9681359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Reflection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36921ABA-078F-71E5-ABC9-9C71AD584486}"/>
              </a:ext>
            </a:extLst>
          </p:cNvPr>
          <p:cNvSpPr txBox="1"/>
          <p:nvPr/>
        </p:nvSpPr>
        <p:spPr>
          <a:xfrm>
            <a:off x="1055688" y="1617578"/>
            <a:ext cx="9491354" cy="50102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000"/>
              </a:lnSpc>
              <a:spcAft>
                <a:spcPts val="1000"/>
              </a:spcAft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Talk to a partner: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32F49CD-BD16-7B13-194B-4B1E395C597E}"/>
              </a:ext>
            </a:extLst>
          </p:cNvPr>
          <p:cNvSpPr txBox="1"/>
          <p:nvPr/>
        </p:nvSpPr>
        <p:spPr>
          <a:xfrm>
            <a:off x="1055688" y="2255406"/>
            <a:ext cx="10046712" cy="408463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 marL="357188" indent="-350838">
              <a:lnSpc>
                <a:spcPts val="3500"/>
              </a:lnSpc>
              <a:spcAft>
                <a:spcPts val="1500"/>
              </a:spcAft>
              <a:buNone/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Explain what AI is, in your own words</a:t>
            </a:r>
          </a:p>
          <a:p>
            <a:pPr marL="357188" indent="-350838">
              <a:lnSpc>
                <a:spcPts val="3500"/>
              </a:lnSpc>
              <a:spcAft>
                <a:spcPts val="1500"/>
              </a:spcAft>
              <a:buNone/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Explain why friends or family are better for personal queries or situations than chatbots</a:t>
            </a:r>
          </a:p>
          <a:p>
            <a:pPr marL="357188" indent="-350838">
              <a:lnSpc>
                <a:spcPts val="3500"/>
              </a:lnSpc>
              <a:spcAft>
                <a:spcPts val="1500"/>
              </a:spcAft>
              <a:buNone/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What are some ways in which AI can  be genuinely useful? What about chatbots?</a:t>
            </a:r>
            <a:endParaRPr lang="en-GB" sz="2800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  <a:p>
            <a:pPr marL="357188" indent="-350838">
              <a:lnSpc>
                <a:spcPts val="3500"/>
              </a:lnSpc>
              <a:spcAft>
                <a:spcPts val="1500"/>
              </a:spcAft>
              <a:buNone/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Explain why a human friend is different from a chatbot</a:t>
            </a:r>
          </a:p>
          <a:p>
            <a:pPr marL="357188" indent="-350838">
              <a:lnSpc>
                <a:spcPts val="3500"/>
              </a:lnSpc>
              <a:spcAft>
                <a:spcPts val="1500"/>
              </a:spcAft>
              <a:buNone/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Share one question you still have about AI</a:t>
            </a: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A344CA40-A8CB-D3C1-98EA-954BA9B0913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133702" y="517959"/>
            <a:ext cx="1810198" cy="127051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2551773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9B9C7A1B-E0DD-BD94-E142-1C040F8069E1}"/>
              </a:ext>
            </a:extLst>
          </p:cNvPr>
          <p:cNvSpPr txBox="1"/>
          <p:nvPr/>
        </p:nvSpPr>
        <p:spPr>
          <a:xfrm>
            <a:off x="1055688" y="1890117"/>
            <a:ext cx="8880312" cy="3077766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6000"/>
              </a:lnSpc>
              <a:buNone/>
            </a:pPr>
            <a:r>
              <a:rPr lang="en-GB" sz="56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Remember: AI can be a helpful tool – but it is ‘free from’ human understanding, empathy and judgement.</a:t>
            </a:r>
            <a:endParaRPr lang="en-GB" sz="56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55458820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A1AC2FFF-F23D-617F-F869-679FF15935C1}"/>
              </a:ext>
            </a:extLst>
          </p:cNvPr>
          <p:cNvSpPr txBox="1"/>
          <p:nvPr/>
        </p:nvSpPr>
        <p:spPr>
          <a:xfrm>
            <a:off x="1055688" y="804902"/>
            <a:ext cx="8268877" cy="1996700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500"/>
              </a:spcAft>
              <a:buNone/>
            </a:pP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(</a:t>
            </a:r>
            <a:r>
              <a:rPr lang="en-GB" sz="28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Optional extension)</a:t>
            </a:r>
          </a:p>
          <a:p>
            <a:pPr>
              <a:lnSpc>
                <a:spcPts val="5000"/>
              </a:lnSpc>
              <a:spcAft>
                <a:spcPts val="1500"/>
              </a:spcAft>
            </a:pPr>
            <a:r>
              <a:rPr lang="en-GB" sz="56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Create a “Young person’s guide to AI”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FF1B21F-DB9B-6799-4ADC-67DDBDC810A1}"/>
              </a:ext>
            </a:extLst>
          </p:cNvPr>
          <p:cNvSpPr txBox="1"/>
          <p:nvPr/>
        </p:nvSpPr>
        <p:spPr>
          <a:xfrm>
            <a:off x="1055688" y="3111209"/>
            <a:ext cx="1595717" cy="50102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000"/>
              </a:lnSpc>
              <a:spcAft>
                <a:spcPts val="10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Include: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C6DC855F-0A76-427E-3DC3-0A4B7FDB655C}"/>
              </a:ext>
            </a:extLst>
          </p:cNvPr>
          <p:cNvSpPr txBox="1"/>
          <p:nvPr/>
        </p:nvSpPr>
        <p:spPr>
          <a:xfrm>
            <a:off x="1055688" y="3612234"/>
            <a:ext cx="7171242" cy="2119717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</a:t>
            </a: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What AI is and isn’t</a:t>
            </a:r>
          </a:p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When to use AI – and when not to</a:t>
            </a:r>
          </a:p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Questions to ask before trusting an AI answer</a:t>
            </a:r>
          </a:p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endParaRPr lang="en-GB" sz="2800" dirty="0">
              <a:solidFill>
                <a:schemeClr val="bg1"/>
              </a:solidFill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2F08F9E7-47FB-2A9E-AB14-7B67A8FBF1CC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138425" y="310515"/>
            <a:ext cx="1641094" cy="15929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74068086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4987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>
            <a:extLst>
              <a:ext uri="{FF2B5EF4-FFF2-40B4-BE49-F238E27FC236}">
                <a16:creationId xmlns:a16="http://schemas.microsoft.com/office/drawing/2014/main" id="{F7D0EE6F-67FA-A368-DA5B-695A274D8597}"/>
              </a:ext>
            </a:extLst>
          </p:cNvPr>
          <p:cNvSpPr txBox="1"/>
          <p:nvPr/>
        </p:nvSpPr>
        <p:spPr>
          <a:xfrm>
            <a:off x="1055688" y="1579620"/>
            <a:ext cx="10353963" cy="3738909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5000"/>
              </a:lnSpc>
              <a:spcAft>
                <a:spcPts val="2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By the end of the lesson, you should be able to:</a:t>
            </a:r>
          </a:p>
          <a:p>
            <a:pPr>
              <a:lnSpc>
                <a:spcPts val="4000"/>
              </a:lnSpc>
              <a:spcAft>
                <a:spcPts val="500"/>
              </a:spcAft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</a:t>
            </a: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Explain what AI is – and what it isn’t</a:t>
            </a:r>
          </a:p>
          <a:p>
            <a:pPr>
              <a:lnSpc>
                <a:spcPts val="4000"/>
              </a:lnSpc>
              <a:spcAft>
                <a:spcPts val="500"/>
              </a:spcAft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Describe some benefits of AI</a:t>
            </a:r>
          </a:p>
          <a:p>
            <a:pPr>
              <a:lnSpc>
                <a:spcPts val="4000"/>
              </a:lnSpc>
              <a:spcAft>
                <a:spcPts val="500"/>
              </a:spcAft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Explain some risks of relying on chatbots</a:t>
            </a:r>
          </a:p>
          <a:p>
            <a:pPr>
              <a:lnSpc>
                <a:spcPts val="4000"/>
              </a:lnSpc>
              <a:spcAft>
                <a:spcPts val="500"/>
              </a:spcAft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Decide when it’s better to ask a human, not a machine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24429037-3239-9C15-1035-CC5E01F40E3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404000" y="421691"/>
            <a:ext cx="1271494" cy="15251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005116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11FC7425-A4AB-E68B-1923-BE75BC46D1BF}"/>
              </a:ext>
            </a:extLst>
          </p:cNvPr>
          <p:cNvSpPr txBox="1"/>
          <p:nvPr/>
        </p:nvSpPr>
        <p:spPr>
          <a:xfrm>
            <a:off x="1055688" y="1486045"/>
            <a:ext cx="9681359" cy="769441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6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What do we already know?</a:t>
            </a:r>
            <a:endParaRPr lang="en-GB" sz="56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31CBF5B-39A5-6A2B-A261-07E9E4ECD17F}"/>
              </a:ext>
            </a:extLst>
          </p:cNvPr>
          <p:cNvSpPr txBox="1"/>
          <p:nvPr/>
        </p:nvSpPr>
        <p:spPr>
          <a:xfrm>
            <a:off x="1055688" y="2496686"/>
            <a:ext cx="7391760" cy="2200026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</a:t>
            </a: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What does “AI” mean?</a:t>
            </a:r>
          </a:p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Where have you used AI before?</a:t>
            </a:r>
          </a:p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Where might AI be used without you noticing?</a:t>
            </a:r>
            <a:endParaRPr lang="en-GB" sz="2800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7E275D5B-A2BE-4CBC-CAF8-D2C3E9A1EAC0}"/>
              </a:ext>
            </a:extLst>
          </p:cNvPr>
          <p:cNvSpPr txBox="1"/>
          <p:nvPr/>
        </p:nvSpPr>
        <p:spPr>
          <a:xfrm>
            <a:off x="1055688" y="4848200"/>
            <a:ext cx="9491354" cy="50102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000"/>
              </a:lnSpc>
              <a:spcAft>
                <a:spcPts val="1000"/>
              </a:spcAft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(There are no wrong answers – this is just to get us thinking.)</a:t>
            </a:r>
            <a:endParaRPr lang="en-GB" sz="28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49BE15EF-A370-18ED-DB69-52E99FB245A1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192800" y="255969"/>
            <a:ext cx="1701800" cy="16147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461810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A4353E4-21E6-FB65-0619-FBB81436528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C0E694AA-1B45-A282-01C9-61B9AC6B06FF}"/>
              </a:ext>
            </a:extLst>
          </p:cNvPr>
          <p:cNvSpPr txBox="1"/>
          <p:nvPr/>
        </p:nvSpPr>
        <p:spPr>
          <a:xfrm>
            <a:off x="1004723" y="2378505"/>
            <a:ext cx="9681359" cy="769441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6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Have you ever used a chatbot?</a:t>
            </a:r>
            <a:endParaRPr lang="en-GB" sz="56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7A872A9-B500-557D-FF4A-87B3953FB33F}"/>
              </a:ext>
            </a:extLst>
          </p:cNvPr>
          <p:cNvSpPr txBox="1"/>
          <p:nvPr/>
        </p:nvSpPr>
        <p:spPr>
          <a:xfrm>
            <a:off x="1055688" y="3346131"/>
            <a:ext cx="7391760" cy="2200026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What for?</a:t>
            </a:r>
          </a:p>
          <a:p>
            <a:pPr>
              <a:lnSpc>
                <a:spcPts val="5000"/>
              </a:lnSpc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</a:t>
            </a: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How useful was it?	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6FB31CE-973A-DC44-44EB-37A88197E72B}"/>
              </a:ext>
            </a:extLst>
          </p:cNvPr>
          <p:cNvSpPr txBox="1"/>
          <p:nvPr/>
        </p:nvSpPr>
        <p:spPr>
          <a:xfrm>
            <a:off x="1350323" y="4564557"/>
            <a:ext cx="9491354" cy="50102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000"/>
              </a:lnSpc>
              <a:spcAft>
                <a:spcPts val="1000"/>
              </a:spcAft>
              <a:buNone/>
              <a:tabLst>
                <a:tab pos="352425" algn="l"/>
              </a:tabLst>
            </a:pPr>
            <a:endParaRPr lang="en-GB" sz="28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23DD73DD-16A6-72DF-73C8-469295BE653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192800" y="255969"/>
            <a:ext cx="1701800" cy="16147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056409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6FFA0C4F-46F6-2391-AA26-FD2B4B84701A}"/>
              </a:ext>
            </a:extLst>
          </p:cNvPr>
          <p:cNvSpPr txBox="1"/>
          <p:nvPr/>
        </p:nvSpPr>
        <p:spPr>
          <a:xfrm>
            <a:off x="1055688" y="1400195"/>
            <a:ext cx="10152436" cy="1291379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5000"/>
              </a:lnSpc>
              <a:spcAft>
                <a:spcPts val="15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In what year did the UK introduce the National Living Wage? </a:t>
            </a:r>
            <a:endParaRPr lang="en-GB" sz="56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74BA04E-46CB-1AD7-15AA-32EAA20E7782}"/>
              </a:ext>
            </a:extLst>
          </p:cNvPr>
          <p:cNvSpPr txBox="1"/>
          <p:nvPr/>
        </p:nvSpPr>
        <p:spPr>
          <a:xfrm>
            <a:off x="1055688" y="2998262"/>
            <a:ext cx="8539539" cy="1291379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 marL="363538" indent="-355600"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1.	Isaac’s chatbot says: 2015</a:t>
            </a:r>
          </a:p>
          <a:p>
            <a:pPr marL="363538" indent="-355600"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2.	Aisha’s chatbot says: 2016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B5CA64B3-042E-B20C-3F01-6A30661E4FDF}"/>
              </a:ext>
            </a:extLst>
          </p:cNvPr>
          <p:cNvSpPr txBox="1"/>
          <p:nvPr/>
        </p:nvSpPr>
        <p:spPr>
          <a:xfrm>
            <a:off x="1055688" y="4350558"/>
            <a:ext cx="8336119" cy="982736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Which statement is true? How can we check?</a:t>
            </a:r>
            <a:b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</a:br>
            <a:r>
              <a:rPr lang="en-GB" sz="28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How can the chatbots give different answers?</a:t>
            </a:r>
            <a:endParaRPr lang="en-GB" sz="28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1489882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BE502E3-7327-5D47-2460-B1C8C98959C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9D599B75-A74F-B3FA-F571-6FE0C78BC00C}"/>
              </a:ext>
            </a:extLst>
          </p:cNvPr>
          <p:cNvSpPr txBox="1"/>
          <p:nvPr/>
        </p:nvSpPr>
        <p:spPr>
          <a:xfrm>
            <a:off x="1055688" y="1641479"/>
            <a:ext cx="9681359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What do we need to do?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B739C20-3AB4-17E7-D8B2-5524392B2158}"/>
              </a:ext>
            </a:extLst>
          </p:cNvPr>
          <p:cNvSpPr txBox="1"/>
          <p:nvPr/>
        </p:nvSpPr>
        <p:spPr>
          <a:xfrm>
            <a:off x="1055688" y="2588443"/>
            <a:ext cx="9080680" cy="2862590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 marL="404813" indent="-404813">
              <a:lnSpc>
                <a:spcPts val="3200"/>
              </a:lnSpc>
              <a:spcAft>
                <a:spcPts val="1500"/>
              </a:spcAft>
              <a:buAutoNum type="arabicPeriod"/>
            </a:pPr>
            <a:r>
              <a:rPr lang="en-GB" sz="26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Check where information comes from</a:t>
            </a:r>
          </a:p>
          <a:p>
            <a:pPr marL="404813" indent="-404813">
              <a:lnSpc>
                <a:spcPts val="3200"/>
              </a:lnSpc>
              <a:spcAft>
                <a:spcPts val="1500"/>
              </a:spcAft>
              <a:buAutoNum type="arabicPeriod" startAt="2"/>
            </a:pPr>
            <a:r>
              <a:rPr lang="en-GB" sz="26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Look at multiple sources, not just one AI-generated answer</a:t>
            </a:r>
          </a:p>
          <a:p>
            <a:pPr marL="404813" indent="-404813">
              <a:lnSpc>
                <a:spcPts val="3200"/>
              </a:lnSpc>
              <a:spcAft>
                <a:spcPts val="1500"/>
              </a:spcAft>
              <a:buAutoNum type="arabicPeriod" startAt="2"/>
            </a:pPr>
            <a:r>
              <a:rPr lang="en-GB" sz="26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Think critically and form our own conclusions</a:t>
            </a:r>
          </a:p>
          <a:p>
            <a:pPr marL="404813" indent="-404813">
              <a:lnSpc>
                <a:spcPts val="3200"/>
              </a:lnSpc>
              <a:spcAft>
                <a:spcPts val="1500"/>
              </a:spcAft>
              <a:buAutoNum type="arabicPeriod" startAt="2"/>
            </a:pPr>
            <a:r>
              <a:rPr lang="en-GB" sz="26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Remember that real support and connection comes from real people, like friends, family and teachers, who care about us</a:t>
            </a:r>
          </a:p>
          <a:p>
            <a:pPr marL="404813" indent="-404813">
              <a:lnSpc>
                <a:spcPts val="3200"/>
              </a:lnSpc>
              <a:spcAft>
                <a:spcPts val="1500"/>
              </a:spcAft>
              <a:buNone/>
            </a:pPr>
            <a:endParaRPr lang="en-GB" sz="2600" dirty="0">
              <a:solidFill>
                <a:schemeClr val="bg1"/>
              </a:solidFill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5E61FA6D-7897-1F94-A8E7-344BEE7FCD50}"/>
              </a:ext>
            </a:extLst>
          </p:cNvPr>
          <p:cNvSpPr txBox="1"/>
          <p:nvPr/>
        </p:nvSpPr>
        <p:spPr>
          <a:xfrm>
            <a:off x="1701294" y="4870450"/>
            <a:ext cx="8336119" cy="346071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endParaRPr lang="en-GB" sz="28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485610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3926C5C-28C1-A635-36A3-C8D9203A845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0BB2A97B-CF42-F154-3C7A-9FBFB8217273}"/>
              </a:ext>
            </a:extLst>
          </p:cNvPr>
          <p:cNvSpPr txBox="1"/>
          <p:nvPr/>
        </p:nvSpPr>
        <p:spPr>
          <a:xfrm>
            <a:off x="1055688" y="930988"/>
            <a:ext cx="9681359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Consider these statements:</a:t>
            </a:r>
            <a:endParaRPr lang="en-GB" sz="5600" b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B7F2E3E-E107-9B55-FC2B-FD405594D7F1}"/>
              </a:ext>
            </a:extLst>
          </p:cNvPr>
          <p:cNvSpPr txBox="1"/>
          <p:nvPr/>
        </p:nvSpPr>
        <p:spPr>
          <a:xfrm>
            <a:off x="1055688" y="1872255"/>
            <a:ext cx="9080680" cy="155674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 marL="363538" indent="-355600"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6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</a:t>
            </a:r>
            <a:r>
              <a:rPr lang="en-GB" sz="26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According to a BBC study, 45% of answers to AI queries have errors. </a:t>
            </a:r>
          </a:p>
          <a:p>
            <a:pPr marL="363538" indent="-355600"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6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AI is better than humans at spotting subtle, important changes in medical images for diseases like cancer. 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4BFC31FF-4E60-07E4-5E12-649AEA12DDF8}"/>
              </a:ext>
            </a:extLst>
          </p:cNvPr>
          <p:cNvSpPr txBox="1"/>
          <p:nvPr/>
        </p:nvSpPr>
        <p:spPr>
          <a:xfrm>
            <a:off x="1055688" y="3569272"/>
            <a:ext cx="8336119" cy="581410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4000"/>
              </a:lnSpc>
              <a:buNone/>
              <a:tabLst>
                <a:tab pos="352425" algn="l"/>
              </a:tabLst>
            </a:pPr>
            <a:r>
              <a:rPr lang="en-GB" sz="28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Think about: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E3614C0D-B51A-390E-2178-EAD07D8B2CD3}"/>
              </a:ext>
            </a:extLst>
          </p:cNvPr>
          <p:cNvSpPr txBox="1"/>
          <p:nvPr/>
        </p:nvSpPr>
        <p:spPr>
          <a:xfrm>
            <a:off x="1055688" y="4290954"/>
            <a:ext cx="9080680" cy="1636058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 marL="363538" indent="-355600"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6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</a:t>
            </a:r>
            <a:r>
              <a:rPr lang="en-GB" sz="26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What question is being asked to generate these statements?</a:t>
            </a:r>
          </a:p>
          <a:p>
            <a:pPr marL="363538" indent="-355600"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6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What does “better” mean?</a:t>
            </a:r>
          </a:p>
          <a:p>
            <a:pPr marL="363538" indent="-355600"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6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Does being good at one task mean being good at everything?</a:t>
            </a:r>
          </a:p>
        </p:txBody>
      </p:sp>
    </p:spTree>
    <p:extLst>
      <p:ext uri="{BB962C8B-B14F-4D97-AF65-F5344CB8AC3E}">
        <p14:creationId xmlns:p14="http://schemas.microsoft.com/office/powerpoint/2010/main" val="41154070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4B4B8FED-8789-64FA-C009-4AAADCEBA8F2}"/>
              </a:ext>
            </a:extLst>
          </p:cNvPr>
          <p:cNvSpPr txBox="1"/>
          <p:nvPr/>
        </p:nvSpPr>
        <p:spPr>
          <a:xfrm>
            <a:off x="1055688" y="1109571"/>
            <a:ext cx="9681359" cy="553998"/>
          </a:xfrm>
          <a:prstGeom prst="rect">
            <a:avLst/>
          </a:prstGeom>
          <a:noFill/>
        </p:spPr>
        <p:txBody>
          <a:bodyPr wrap="square" lIns="0" tIns="0" rIns="0" bIns="0">
            <a:spAutoFit/>
          </a:bodyPr>
          <a:lstStyle/>
          <a:p>
            <a:pPr>
              <a:lnSpc>
                <a:spcPts val="4000"/>
              </a:lnSpc>
              <a:spcAft>
                <a:spcPts val="1000"/>
              </a:spcAft>
              <a:buNone/>
            </a:pPr>
            <a:r>
              <a:rPr lang="en-GB" sz="5600" b="1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What is AI, really?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5C28F14D-D382-2DB6-0C0C-798EE4BFDA0A}"/>
              </a:ext>
            </a:extLst>
          </p:cNvPr>
          <p:cNvSpPr txBox="1"/>
          <p:nvPr/>
        </p:nvSpPr>
        <p:spPr>
          <a:xfrm>
            <a:off x="1055688" y="2786417"/>
            <a:ext cx="7031678" cy="1896780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effectLst/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</a:t>
            </a: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Collecting huge amounts of data</a:t>
            </a: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Spotting patterns in that data</a:t>
            </a:r>
          </a:p>
          <a:p>
            <a:pPr>
              <a:lnSpc>
                <a:spcPts val="3200"/>
              </a:lnSpc>
              <a:spcAft>
                <a:spcPts val="15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●	Making predictions – its best guesses</a:t>
            </a:r>
            <a:endParaRPr lang="en-GB" sz="2800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4AA4DE6-F10B-6E7F-C125-A48084085D11}"/>
              </a:ext>
            </a:extLst>
          </p:cNvPr>
          <p:cNvSpPr txBox="1"/>
          <p:nvPr/>
        </p:nvSpPr>
        <p:spPr>
          <a:xfrm>
            <a:off x="1055688" y="2132572"/>
            <a:ext cx="9491354" cy="50102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000"/>
              </a:lnSpc>
              <a:spcAft>
                <a:spcPts val="1000"/>
              </a:spcAft>
              <a:buNone/>
              <a:tabLst>
                <a:tab pos="352425" algn="l"/>
              </a:tabLst>
            </a:pPr>
            <a:r>
              <a:rPr lang="en-GB" sz="2800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AI works by:</a:t>
            </a:r>
            <a:endParaRPr lang="en-GB" sz="2800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FDED60E-4C0F-2A32-5BD4-2B510279D7E7}"/>
              </a:ext>
            </a:extLst>
          </p:cNvPr>
          <p:cNvSpPr txBox="1"/>
          <p:nvPr/>
        </p:nvSpPr>
        <p:spPr>
          <a:xfrm>
            <a:off x="1055688" y="4719789"/>
            <a:ext cx="9491354" cy="501025"/>
          </a:xfrm>
          <a:prstGeom prst="rect">
            <a:avLst/>
          </a:prstGeom>
          <a:noFill/>
        </p:spPr>
        <p:txBody>
          <a:bodyPr wrap="square" lIns="0" tIns="0" rIns="0" bIns="0">
            <a:noAutofit/>
          </a:bodyPr>
          <a:lstStyle/>
          <a:p>
            <a:pPr>
              <a:lnSpc>
                <a:spcPts val="3000"/>
              </a:lnSpc>
              <a:spcAft>
                <a:spcPts val="1000"/>
              </a:spcAft>
              <a:buNone/>
              <a:tabLst>
                <a:tab pos="352425" algn="l"/>
              </a:tabLst>
            </a:pPr>
            <a:r>
              <a:rPr lang="en-GB" sz="2800" i="1" dirty="0">
                <a:solidFill>
                  <a:schemeClr val="bg1"/>
                </a:solidFill>
                <a:latin typeface="Vodafone" panose="020B0503020202020204" pitchFamily="34" charset="0"/>
                <a:ea typeface="Arial" panose="020B0604020202020204" pitchFamily="34" charset="0"/>
                <a:cs typeface="Vodafone" panose="020B0503020202020204" pitchFamily="34" charset="0"/>
              </a:rPr>
              <a:t>AI does not ‘understand’ things like humans do.</a:t>
            </a:r>
            <a:endParaRPr lang="en-GB" sz="2800" i="1" dirty="0">
              <a:solidFill>
                <a:schemeClr val="bg1"/>
              </a:solidFill>
              <a:effectLst/>
              <a:latin typeface="Vodafone" panose="020B0503020202020204" pitchFamily="34" charset="0"/>
              <a:ea typeface="Arial" panose="020B0604020202020204" pitchFamily="34" charset="0"/>
              <a:cs typeface="Vodafone" panose="020B0503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777847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271</TotalTime>
  <Words>890</Words>
  <Application>Microsoft Macintosh PowerPoint</Application>
  <PresentationFormat>Widescreen</PresentationFormat>
  <Paragraphs>105</Paragraphs>
  <Slides>23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23</vt:i4>
      </vt:variant>
    </vt:vector>
  </HeadingPairs>
  <TitlesOfParts>
    <vt:vector size="28" baseType="lpstr">
      <vt:lpstr>Aptos</vt:lpstr>
      <vt:lpstr>Aptos Display</vt:lpstr>
      <vt:lpstr>Arial</vt:lpstr>
      <vt:lpstr>Vodafone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Brett Yarham</dc:creator>
  <cp:lastModifiedBy>Brett Yarham</cp:lastModifiedBy>
  <cp:revision>19</cp:revision>
  <dcterms:created xsi:type="dcterms:W3CDTF">2026-01-12T14:16:56Z</dcterms:created>
  <dcterms:modified xsi:type="dcterms:W3CDTF">2026-02-03T13:27:22Z</dcterms:modified>
</cp:coreProperties>
</file>

<file path=docProps/thumbnail.jpeg>
</file>