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6" r:id="rId4"/>
    <p:sldId id="260" r:id="rId5"/>
    <p:sldId id="278" r:id="rId6"/>
    <p:sldId id="262" r:id="rId7"/>
    <p:sldId id="280" r:id="rId8"/>
    <p:sldId id="279" r:id="rId9"/>
    <p:sldId id="263" r:id="rId10"/>
    <p:sldId id="264" r:id="rId11"/>
    <p:sldId id="274" r:id="rId12"/>
    <p:sldId id="275" r:id="rId13"/>
    <p:sldId id="265" r:id="rId14"/>
    <p:sldId id="266" r:id="rId15"/>
    <p:sldId id="268" r:id="rId16"/>
    <p:sldId id="269" r:id="rId17"/>
    <p:sldId id="270" r:id="rId18"/>
    <p:sldId id="277" r:id="rId19"/>
    <p:sldId id="271" r:id="rId20"/>
    <p:sldId id="272" r:id="rId21"/>
    <p:sldId id="273" r:id="rId22"/>
    <p:sldId id="276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82B"/>
    <a:srgbClr val="820000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05"/>
    <p:restoredTop sz="94685"/>
  </p:normalViewPr>
  <p:slideViewPr>
    <p:cSldViewPr snapToGrid="0">
      <p:cViewPr varScale="1">
        <p:scale>
          <a:sx n="190" d="100"/>
          <a:sy n="190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73F27-8240-BD48-8ECC-32505B882276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2F74E-82BF-D144-B2B2-D74E5BF91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5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30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6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2F74E-82BF-D144-B2B2-D74E5BF91B0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22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D36CA5CE-9B3F-18C9-76FA-8BC6B8E75C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31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5D680AC8-8EB7-A072-83EA-54CFE6D6A9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85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456158B4-0F94-FE6B-BD48-9EBB82D109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7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5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2528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2BFBC874-DBDB-0BDC-A53C-4C2C57BB3C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11426573" y="6139096"/>
            <a:ext cx="534969" cy="5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97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gradFill>
          <a:gsLst>
            <a:gs pos="20000">
              <a:srgbClr val="820000"/>
            </a:gs>
            <a:gs pos="100000">
              <a:srgbClr val="E60000"/>
            </a:gs>
          </a:gsLst>
          <a:lin ang="19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06BFF650-6B08-670F-3C92-4B80F9DAF0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72363"/>
          <a:stretch>
            <a:fillRect/>
          </a:stretch>
        </p:blipFill>
        <p:spPr>
          <a:xfrm>
            <a:off x="5531149" y="2887228"/>
            <a:ext cx="1129701" cy="10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41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5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BAF4C2-C742-5723-F849-97EDF9E1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22B1B-2EFF-0177-0A4A-835331474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F5F6D-5AAF-232D-4AF3-AE82C9E02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D87D27-1D1F-C04D-BAA3-C91A0670C79F}" type="datetime1">
              <a:rPr lang="en-GB" smtClean="0"/>
              <a:t>03/02/2026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DDAD7-E244-B330-F3C3-403CDC9E5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10010-B21A-BEBB-816C-F462A4409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EC94A-EAC8-2F4F-9E7C-674C86002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9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12BB26-886F-17F7-3E42-19E7ACC8F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360" y="536880"/>
            <a:ext cx="2372692" cy="25690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A8F7C-58A6-B5C3-4AFC-E0AE617DA801}"/>
              </a:ext>
            </a:extLst>
          </p:cNvPr>
          <p:cNvSpPr txBox="1"/>
          <p:nvPr/>
        </p:nvSpPr>
        <p:spPr>
          <a:xfrm>
            <a:off x="1055688" y="2567318"/>
            <a:ext cx="6843155" cy="17953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7000"/>
              </a:lnSpc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and chatbots –</a:t>
            </a:r>
          </a:p>
          <a:p>
            <a:pPr>
              <a:lnSpc>
                <a:spcPts val="7000"/>
              </a:lnSpc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friend or foe?</a:t>
            </a:r>
          </a:p>
        </p:txBody>
      </p:sp>
    </p:spTree>
    <p:extLst>
      <p:ext uri="{BB962C8B-B14F-4D97-AF65-F5344CB8AC3E}">
        <p14:creationId xmlns:p14="http://schemas.microsoft.com/office/powerpoint/2010/main" val="904101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494047-49CB-E52E-2E7F-3F2402D2230E}"/>
              </a:ext>
            </a:extLst>
          </p:cNvPr>
          <p:cNvSpPr txBox="1"/>
          <p:nvPr/>
        </p:nvSpPr>
        <p:spPr>
          <a:xfrm>
            <a:off x="1055688" y="3026082"/>
            <a:ext cx="7171242" cy="269047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Analysing large amounts of information quickly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Spotting patterns humans might miss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Answering routine questions efficiently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Helping with research or starting points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E2445B-3C41-23D6-4CBD-CBCF06DD0EE7}"/>
              </a:ext>
            </a:extLst>
          </p:cNvPr>
          <p:cNvSpPr txBox="1"/>
          <p:nvPr/>
        </p:nvSpPr>
        <p:spPr>
          <a:xfrm>
            <a:off x="1055688" y="2218892"/>
            <a:ext cx="8336119" cy="71977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can be helpful when it is used for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5F732-865D-8F92-97D5-78BB850D003A}"/>
              </a:ext>
            </a:extLst>
          </p:cNvPr>
          <p:cNvSpPr txBox="1"/>
          <p:nvPr/>
        </p:nvSpPr>
        <p:spPr>
          <a:xfrm>
            <a:off x="1055688" y="1477581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AI is good at</a:t>
            </a:r>
          </a:p>
        </p:txBody>
      </p:sp>
    </p:spTree>
    <p:extLst>
      <p:ext uri="{BB962C8B-B14F-4D97-AF65-F5344CB8AC3E}">
        <p14:creationId xmlns:p14="http://schemas.microsoft.com/office/powerpoint/2010/main" val="575653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231C1F-8B58-BF3D-453A-458875E89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80F852-BF33-237D-18E3-E62B17312AC5}"/>
              </a:ext>
            </a:extLst>
          </p:cNvPr>
          <p:cNvSpPr txBox="1"/>
          <p:nvPr/>
        </p:nvSpPr>
        <p:spPr>
          <a:xfrm>
            <a:off x="1055688" y="3040976"/>
            <a:ext cx="8336119" cy="24667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Being completely accurate all the time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Admitting when it doesn’t know something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Understanding feelings or consequences; using empathy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Coming up with truly original ideas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8DA964-8614-9F01-CB9E-E8D94C739D9E}"/>
              </a:ext>
            </a:extLst>
          </p:cNvPr>
          <p:cNvSpPr txBox="1"/>
          <p:nvPr/>
        </p:nvSpPr>
        <p:spPr>
          <a:xfrm>
            <a:off x="1055689" y="2211692"/>
            <a:ext cx="8336119" cy="71977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struggles with: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ED44F1-1F37-6D4B-6FF8-133FF0786F7B}"/>
              </a:ext>
            </a:extLst>
          </p:cNvPr>
          <p:cNvSpPr txBox="1"/>
          <p:nvPr/>
        </p:nvSpPr>
        <p:spPr>
          <a:xfrm>
            <a:off x="1055689" y="1469000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AI is not good at</a:t>
            </a:r>
          </a:p>
        </p:txBody>
      </p:sp>
    </p:spTree>
    <p:extLst>
      <p:ext uri="{BB962C8B-B14F-4D97-AF65-F5344CB8AC3E}">
        <p14:creationId xmlns:p14="http://schemas.microsoft.com/office/powerpoint/2010/main" val="323189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C88CF9-5A09-6C5B-CD4B-668707CB7925}"/>
              </a:ext>
            </a:extLst>
          </p:cNvPr>
          <p:cNvSpPr txBox="1"/>
          <p:nvPr/>
        </p:nvSpPr>
        <p:spPr>
          <a:xfrm>
            <a:off x="1055688" y="164365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Creativity vs. prediction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5EF503-A419-C6DF-6941-84F600A6287A}"/>
              </a:ext>
            </a:extLst>
          </p:cNvPr>
          <p:cNvSpPr txBox="1"/>
          <p:nvPr/>
        </p:nvSpPr>
        <p:spPr>
          <a:xfrm>
            <a:off x="1055688" y="2551760"/>
            <a:ext cx="8045112" cy="2892079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266700" indent="-266700">
              <a:lnSpc>
                <a:spcPts val="3200"/>
              </a:lnSpc>
              <a:spcAft>
                <a:spcPts val="2500"/>
              </a:spcAft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Generative AI creates text, images or music by remixing what already exists</a:t>
            </a:r>
          </a:p>
          <a:p>
            <a:pPr marL="266700" indent="-266700">
              <a:lnSpc>
                <a:spcPts val="3200"/>
              </a:lnSpc>
              <a:spcAft>
                <a:spcPts val="2500"/>
              </a:spcAft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It cannot create from real experience or emotion</a:t>
            </a:r>
          </a:p>
          <a:p>
            <a:pPr marL="266700" indent="-266700">
              <a:lnSpc>
                <a:spcPts val="3200"/>
              </a:lnSpc>
              <a:spcAft>
                <a:spcPts val="2500"/>
              </a:spcAft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It predicts what sounds right, not what is right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37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BD37CF-9FE7-8365-2687-61995934FB08}"/>
              </a:ext>
            </a:extLst>
          </p:cNvPr>
          <p:cNvSpPr txBox="1"/>
          <p:nvPr/>
        </p:nvSpPr>
        <p:spPr>
          <a:xfrm>
            <a:off x="1026888" y="2669039"/>
            <a:ext cx="8501277" cy="206856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6000"/>
              </a:lnSpc>
              <a:spcAft>
                <a:spcPts val="2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How good do you think AI is at acting like a friend?</a:t>
            </a:r>
          </a:p>
        </p:txBody>
      </p:sp>
    </p:spTree>
    <p:extLst>
      <p:ext uri="{BB962C8B-B14F-4D97-AF65-F5344CB8AC3E}">
        <p14:creationId xmlns:p14="http://schemas.microsoft.com/office/powerpoint/2010/main" val="3800449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EFA2F2-D916-C1CA-9F59-384E99A3B6C1}"/>
              </a:ext>
            </a:extLst>
          </p:cNvPr>
          <p:cNvSpPr txBox="1"/>
          <p:nvPr/>
        </p:nvSpPr>
        <p:spPr>
          <a:xfrm>
            <a:off x="1055688" y="1132454"/>
            <a:ext cx="5541200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Empathy matters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0FDCD-0A22-1D18-4018-35C225D82229}"/>
              </a:ext>
            </a:extLst>
          </p:cNvPr>
          <p:cNvSpPr txBox="1"/>
          <p:nvPr/>
        </p:nvSpPr>
        <p:spPr>
          <a:xfrm>
            <a:off x="1055688" y="2560046"/>
            <a:ext cx="7171242" cy="197806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Feelings</a:t>
            </a:r>
          </a:p>
          <a:p>
            <a:pPr>
              <a:lnSpc>
                <a:spcPts val="3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Personal experiences</a:t>
            </a:r>
          </a:p>
          <a:p>
            <a:pPr>
              <a:lnSpc>
                <a:spcPts val="3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Responsibility for their advice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1CAA9E-C776-8CB2-B300-0C2872909250}"/>
              </a:ext>
            </a:extLst>
          </p:cNvPr>
          <p:cNvSpPr txBox="1"/>
          <p:nvPr/>
        </p:nvSpPr>
        <p:spPr>
          <a:xfrm>
            <a:off x="1055688" y="4538113"/>
            <a:ext cx="8725011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They often tell you what you want to hear – not what you need to hear, and they don’t offer alternative points of view</a:t>
            </a: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8C0E45-30E0-3527-852F-F0C1749F1DA0}"/>
              </a:ext>
            </a:extLst>
          </p:cNvPr>
          <p:cNvSpPr txBox="1"/>
          <p:nvPr/>
        </p:nvSpPr>
        <p:spPr>
          <a:xfrm>
            <a:off x="1055688" y="1838086"/>
            <a:ext cx="9228031" cy="61184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Chatbots do not have:</a:t>
            </a:r>
          </a:p>
        </p:txBody>
      </p:sp>
    </p:spTree>
    <p:extLst>
      <p:ext uri="{BB962C8B-B14F-4D97-AF65-F5344CB8AC3E}">
        <p14:creationId xmlns:p14="http://schemas.microsoft.com/office/powerpoint/2010/main" val="1331285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EF2618-A06D-F5EA-A2D0-52E183D2514B}"/>
              </a:ext>
            </a:extLst>
          </p:cNvPr>
          <p:cNvSpPr txBox="1"/>
          <p:nvPr/>
        </p:nvSpPr>
        <p:spPr>
          <a:xfrm>
            <a:off x="1055688" y="90925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1: Sorting statements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B96FBB-6501-D9B6-04D1-4B89953ECE5B}"/>
              </a:ext>
            </a:extLst>
          </p:cNvPr>
          <p:cNvSpPr txBox="1"/>
          <p:nvPr/>
        </p:nvSpPr>
        <p:spPr>
          <a:xfrm>
            <a:off x="1055688" y="3050273"/>
            <a:ext cx="4099955" cy="199029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Totally true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Totally false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It depends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FEF3A-971C-FC43-7722-176C7EC29F5D}"/>
              </a:ext>
            </a:extLst>
          </p:cNvPr>
          <p:cNvSpPr txBox="1"/>
          <p:nvPr/>
        </p:nvSpPr>
        <p:spPr>
          <a:xfrm>
            <a:off x="1055687" y="1862840"/>
            <a:ext cx="5897145" cy="118743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In pairs or small groups: </a:t>
            </a:r>
          </a:p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Sort the statements into three piles: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BC561A-7DDE-9063-CFA4-E37D3696C0C7}"/>
              </a:ext>
            </a:extLst>
          </p:cNvPr>
          <p:cNvSpPr txBox="1"/>
          <p:nvPr/>
        </p:nvSpPr>
        <p:spPr>
          <a:xfrm>
            <a:off x="1086953" y="5143068"/>
            <a:ext cx="10071211" cy="80567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Be ready to explain why you placed each statement where you did!</a:t>
            </a: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DDCA5F-9643-9210-373E-F077B8B95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887" y="403363"/>
            <a:ext cx="1766884" cy="160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7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2C7C76-8628-F2E2-C954-F2A4D5393E9D}"/>
              </a:ext>
            </a:extLst>
          </p:cNvPr>
          <p:cNvSpPr txBox="1"/>
          <p:nvPr/>
        </p:nvSpPr>
        <p:spPr>
          <a:xfrm>
            <a:off x="1055688" y="264445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2: Human vs. chatbot?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8724F0-D673-7E3E-0C60-D438B053ABA4}"/>
              </a:ext>
            </a:extLst>
          </p:cNvPr>
          <p:cNvSpPr txBox="1"/>
          <p:nvPr/>
        </p:nvSpPr>
        <p:spPr>
          <a:xfrm>
            <a:off x="1055688" y="3634483"/>
            <a:ext cx="8336119" cy="8439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40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Read the card and follow the rules!</a:t>
            </a:r>
            <a:endParaRPr lang="en-GB" sz="40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38965-BC2E-21DC-5EE9-E2AAC8E11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559" y="421691"/>
            <a:ext cx="1498935" cy="179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95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486079-373E-AF25-875B-F7102CB766F6}"/>
              </a:ext>
            </a:extLst>
          </p:cNvPr>
          <p:cNvSpPr txBox="1"/>
          <p:nvPr/>
        </p:nvSpPr>
        <p:spPr>
          <a:xfrm>
            <a:off x="1055688" y="203965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did you notice?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FD641C-570D-06CA-2285-99160E443247}"/>
              </a:ext>
            </a:extLst>
          </p:cNvPr>
          <p:cNvSpPr txBox="1"/>
          <p:nvPr/>
        </p:nvSpPr>
        <p:spPr>
          <a:xfrm>
            <a:off x="1055688" y="3573507"/>
            <a:ext cx="7677136" cy="1632093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How did the chatbot answers sound?</a:t>
            </a:r>
          </a:p>
          <a:p>
            <a:pPr>
              <a:lnSpc>
                <a:spcPts val="35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Were they always helpful?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2FECD7-2A2F-F547-E45F-63BE418CB61E}"/>
              </a:ext>
            </a:extLst>
          </p:cNvPr>
          <p:cNvSpPr txBox="1"/>
          <p:nvPr/>
        </p:nvSpPr>
        <p:spPr>
          <a:xfrm>
            <a:off x="1055688" y="2745286"/>
            <a:ext cx="1845733" cy="61184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Discuss: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32F776-028D-03C5-9507-98EECD845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789" y="467192"/>
            <a:ext cx="1698004" cy="167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087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7CB52-A551-CF47-ABA3-4BD67F99C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F6855A-8EE0-AE5F-AF40-26A0EBA7EC5D}"/>
              </a:ext>
            </a:extLst>
          </p:cNvPr>
          <p:cNvSpPr txBox="1"/>
          <p:nvPr/>
        </p:nvSpPr>
        <p:spPr>
          <a:xfrm>
            <a:off x="1069737" y="2093509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Task 3: AI ingredients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835960-D453-5FE1-3169-BDB114574167}"/>
              </a:ext>
            </a:extLst>
          </p:cNvPr>
          <p:cNvSpPr txBox="1"/>
          <p:nvPr/>
        </p:nvSpPr>
        <p:spPr>
          <a:xfrm>
            <a:off x="3860440" y="2922368"/>
            <a:ext cx="4099955" cy="199029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92BD2D-7772-DFBE-D243-9AE57E03B0DF}"/>
              </a:ext>
            </a:extLst>
          </p:cNvPr>
          <p:cNvSpPr txBox="1"/>
          <p:nvPr/>
        </p:nvSpPr>
        <p:spPr>
          <a:xfrm>
            <a:off x="1055688" y="2965420"/>
            <a:ext cx="9542712" cy="245587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177800" indent="-177800"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kind of things do we look for on food packaging labels?</a:t>
            </a:r>
          </a:p>
          <a:p>
            <a:pPr marL="177800" indent="-177800"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might an AI chatbot be made of? What helps it give answers?</a:t>
            </a:r>
          </a:p>
          <a:p>
            <a:pPr marL="177800" indent="-177800"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don’t chatbots have that humans do?</a:t>
            </a:r>
          </a:p>
          <a:p>
            <a:pPr marL="177800" indent="-177800"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Is there anything that AI can’t or shouldn’t do?</a:t>
            </a:r>
            <a:endParaRPr lang="en-GB" sz="2800" b="1" dirty="0">
              <a:solidFill>
                <a:schemeClr val="bg1"/>
              </a:solidFill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C4F0B-D6F3-E60D-1823-EE3D08A808A0}"/>
              </a:ext>
            </a:extLst>
          </p:cNvPr>
          <p:cNvSpPr txBox="1"/>
          <p:nvPr/>
        </p:nvSpPr>
        <p:spPr>
          <a:xfrm>
            <a:off x="1350322" y="4994488"/>
            <a:ext cx="10071211" cy="80567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D4FD0E-C07D-FE82-5285-DB52C877E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887" y="403363"/>
            <a:ext cx="1766884" cy="160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204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CF88EA-9840-30F7-493D-6E673DE77977}"/>
              </a:ext>
            </a:extLst>
          </p:cNvPr>
          <p:cNvSpPr txBox="1"/>
          <p:nvPr/>
        </p:nvSpPr>
        <p:spPr>
          <a:xfrm>
            <a:off x="1034089" y="1120023"/>
            <a:ext cx="572671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Debate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B9CC59-0203-2270-2197-E449B386EFAF}"/>
              </a:ext>
            </a:extLst>
          </p:cNvPr>
          <p:cNvSpPr txBox="1"/>
          <p:nvPr/>
        </p:nvSpPr>
        <p:spPr>
          <a:xfrm>
            <a:off x="1055688" y="2100830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Debate this statement: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B26F56-200C-9C25-B6DD-4695BE877A63}"/>
              </a:ext>
            </a:extLst>
          </p:cNvPr>
          <p:cNvSpPr txBox="1"/>
          <p:nvPr/>
        </p:nvSpPr>
        <p:spPr>
          <a:xfrm>
            <a:off x="953796" y="2637693"/>
            <a:ext cx="10284408" cy="791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  <a:buNone/>
            </a:pPr>
            <a:r>
              <a:rPr lang="en-GB" sz="3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“AI chatbots are a good substitute for friends or family.”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40C91F-F1A1-126C-B6DF-5C9D70B4F41E}"/>
              </a:ext>
            </a:extLst>
          </p:cNvPr>
          <p:cNvSpPr txBox="1"/>
          <p:nvPr/>
        </p:nvSpPr>
        <p:spPr>
          <a:xfrm>
            <a:off x="1055688" y="3618260"/>
            <a:ext cx="7171242" cy="21197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Prepare your arguments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Listen respectfully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You can disagree without attacking people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2D4964-2395-9F9F-D0CF-92D884647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696" y="558619"/>
            <a:ext cx="1473197" cy="15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0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A550FE-A5C9-CF0B-16C4-FAD3D4078602}"/>
              </a:ext>
            </a:extLst>
          </p:cNvPr>
          <p:cNvSpPr txBox="1"/>
          <p:nvPr/>
        </p:nvSpPr>
        <p:spPr>
          <a:xfrm>
            <a:off x="1055688" y="3003734"/>
            <a:ext cx="9746121" cy="270542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understand what AI is … and isn’t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identify some of the risks and benefits of AI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98463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To understand the difference between communicating</a:t>
            </a:r>
            <a:b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</a:b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	with a chatbot and human-to-human interactions</a:t>
            </a: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  <a:p>
            <a:pPr>
              <a:lnSpc>
                <a:spcPts val="6000"/>
              </a:lnSpc>
              <a:buNone/>
            </a:pPr>
            <a:endParaRPr lang="en-GB" sz="6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2A0D0B-8689-4348-A170-0032596FDBCA}"/>
              </a:ext>
            </a:extLst>
          </p:cNvPr>
          <p:cNvSpPr txBox="1"/>
          <p:nvPr/>
        </p:nvSpPr>
        <p:spPr>
          <a:xfrm>
            <a:off x="1019805" y="1925866"/>
            <a:ext cx="8458200" cy="92698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6000"/>
              </a:lnSpc>
              <a:spcAft>
                <a:spcPts val="1000"/>
              </a:spcAft>
              <a:buNone/>
            </a:pPr>
            <a:r>
              <a:rPr lang="en-GB" sz="6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Learning objectives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28A9D4-25AA-3B2D-6426-6C3EF908B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497" y="398351"/>
            <a:ext cx="1565959" cy="137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45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F7EF13-E4E9-0A73-E5B5-C00AE2E7DCB4}"/>
              </a:ext>
            </a:extLst>
          </p:cNvPr>
          <p:cNvSpPr txBox="1"/>
          <p:nvPr/>
        </p:nvSpPr>
        <p:spPr>
          <a:xfrm>
            <a:off x="1055688" y="755304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Reflection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21ABA-078F-71E5-ABC9-9C71AD584486}"/>
              </a:ext>
            </a:extLst>
          </p:cNvPr>
          <p:cNvSpPr txBox="1"/>
          <p:nvPr/>
        </p:nvSpPr>
        <p:spPr>
          <a:xfrm>
            <a:off x="1055688" y="1617578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Talk to a partner: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F49CD-BD16-7B13-194B-4B1E395C597E}"/>
              </a:ext>
            </a:extLst>
          </p:cNvPr>
          <p:cNvSpPr txBox="1"/>
          <p:nvPr/>
        </p:nvSpPr>
        <p:spPr>
          <a:xfrm>
            <a:off x="1055688" y="2255406"/>
            <a:ext cx="10046712" cy="408463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357188" indent="-350838">
              <a:lnSpc>
                <a:spcPts val="3500"/>
              </a:lnSpc>
              <a:spcAft>
                <a:spcPts val="1500"/>
              </a:spcAft>
              <a:buNone/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what AI is, in your own words</a:t>
            </a:r>
          </a:p>
          <a:p>
            <a:pPr marL="357188" indent="-350838">
              <a:lnSpc>
                <a:spcPts val="3500"/>
              </a:lnSpc>
              <a:spcAft>
                <a:spcPts val="1500"/>
              </a:spcAft>
              <a:buNone/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why friends or family are better for personal queries or situations than chatbots</a:t>
            </a:r>
          </a:p>
          <a:p>
            <a:pPr marL="357188" indent="-350838">
              <a:lnSpc>
                <a:spcPts val="3500"/>
              </a:lnSpc>
              <a:spcAft>
                <a:spcPts val="1500"/>
              </a:spcAft>
              <a:buNone/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are some ways in which AI can  be genuinely useful? What about chatbots?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  <a:p>
            <a:pPr marL="357188" indent="-350838">
              <a:lnSpc>
                <a:spcPts val="3500"/>
              </a:lnSpc>
              <a:spcAft>
                <a:spcPts val="1500"/>
              </a:spcAft>
              <a:buNone/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why a human friend is different from a chatbot</a:t>
            </a:r>
          </a:p>
          <a:p>
            <a:pPr marL="357188" indent="-350838">
              <a:lnSpc>
                <a:spcPts val="3500"/>
              </a:lnSpc>
              <a:spcAft>
                <a:spcPts val="1500"/>
              </a:spcAft>
              <a:buNone/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Share one question you still have about AI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44CA40-A8CB-D3C1-98EA-954BA9B09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3702" y="517959"/>
            <a:ext cx="1810198" cy="127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17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9C7A1B-E0DD-BD94-E142-1C040F8069E1}"/>
              </a:ext>
            </a:extLst>
          </p:cNvPr>
          <p:cNvSpPr txBox="1"/>
          <p:nvPr/>
        </p:nvSpPr>
        <p:spPr>
          <a:xfrm>
            <a:off x="1055688" y="1890117"/>
            <a:ext cx="8880312" cy="30777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6000"/>
              </a:lnSpc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Remember: AI can be a helpful tool – but it is ‘free from’ human understanding, empathy and judgement.</a:t>
            </a:r>
            <a:endParaRPr lang="en-GB" sz="5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458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AC2FFF-F23D-617F-F869-679FF15935C1}"/>
              </a:ext>
            </a:extLst>
          </p:cNvPr>
          <p:cNvSpPr txBox="1"/>
          <p:nvPr/>
        </p:nvSpPr>
        <p:spPr>
          <a:xfrm>
            <a:off x="1055688" y="804902"/>
            <a:ext cx="8268877" cy="199670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500"/>
              </a:spcAft>
              <a:buNone/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(</a:t>
            </a: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Optional extension)</a:t>
            </a:r>
          </a:p>
          <a:p>
            <a:pPr>
              <a:lnSpc>
                <a:spcPts val="5000"/>
              </a:lnSpc>
              <a:spcAft>
                <a:spcPts val="1500"/>
              </a:spcAft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Create a “Young person’s guide to AI”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F1B21F-DB9B-6799-4ADC-67DDBDC810A1}"/>
              </a:ext>
            </a:extLst>
          </p:cNvPr>
          <p:cNvSpPr txBox="1"/>
          <p:nvPr/>
        </p:nvSpPr>
        <p:spPr>
          <a:xfrm>
            <a:off x="1055688" y="3111209"/>
            <a:ext cx="1595717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Include: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DC855F-0A76-427E-3DC3-0A4B7FDB655C}"/>
              </a:ext>
            </a:extLst>
          </p:cNvPr>
          <p:cNvSpPr txBox="1"/>
          <p:nvPr/>
        </p:nvSpPr>
        <p:spPr>
          <a:xfrm>
            <a:off x="1055688" y="3612234"/>
            <a:ext cx="7171242" cy="21197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AI is and isn’t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When to use AI – and when not to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Questions to ask before trusting an AI answer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endParaRPr lang="en-GB" sz="2800" dirty="0">
              <a:solidFill>
                <a:schemeClr val="bg1"/>
              </a:solidFill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08F9E7-47FB-2A9E-AB14-7B67A8FBF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8425" y="310515"/>
            <a:ext cx="1641094" cy="159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68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9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7D0EE6F-67FA-A368-DA5B-695A274D8597}"/>
              </a:ext>
            </a:extLst>
          </p:cNvPr>
          <p:cNvSpPr txBox="1"/>
          <p:nvPr/>
        </p:nvSpPr>
        <p:spPr>
          <a:xfrm>
            <a:off x="1055688" y="1579620"/>
            <a:ext cx="10353963" cy="373890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5000"/>
              </a:lnSpc>
              <a:spcAft>
                <a:spcPts val="2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By the end of the lesson, you should be able to:</a:t>
            </a:r>
          </a:p>
          <a:p>
            <a:pPr>
              <a:lnSpc>
                <a:spcPts val="4000"/>
              </a:lnSpc>
              <a:spcAft>
                <a:spcPts val="5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Explain what AI is – and what it isn’t</a:t>
            </a:r>
          </a:p>
          <a:p>
            <a:pPr>
              <a:lnSpc>
                <a:spcPts val="4000"/>
              </a:lnSpc>
              <a:spcAft>
                <a:spcPts val="5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Describe some benefits of AI</a:t>
            </a:r>
          </a:p>
          <a:p>
            <a:pPr>
              <a:lnSpc>
                <a:spcPts val="4000"/>
              </a:lnSpc>
              <a:spcAft>
                <a:spcPts val="5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Explain some risks of relying on chatbots</a:t>
            </a:r>
          </a:p>
          <a:p>
            <a:pPr>
              <a:lnSpc>
                <a:spcPts val="4000"/>
              </a:lnSpc>
              <a:spcAft>
                <a:spcPts val="5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Decide when it’s better to ask a human, not a machine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429037-3239-9C15-1035-CC5E01F40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4000" y="421691"/>
            <a:ext cx="1271494" cy="152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1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FC7425-A4AB-E68B-1923-BE75BC46D1BF}"/>
              </a:ext>
            </a:extLst>
          </p:cNvPr>
          <p:cNvSpPr txBox="1"/>
          <p:nvPr/>
        </p:nvSpPr>
        <p:spPr>
          <a:xfrm>
            <a:off x="1055688" y="1486045"/>
            <a:ext cx="9681359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6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do we already know?</a:t>
            </a:r>
            <a:endParaRPr lang="en-GB" sz="5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CBF5B-39A5-6A2B-A261-07E9E4ECD17F}"/>
              </a:ext>
            </a:extLst>
          </p:cNvPr>
          <p:cNvSpPr txBox="1"/>
          <p:nvPr/>
        </p:nvSpPr>
        <p:spPr>
          <a:xfrm>
            <a:off x="1055688" y="2496686"/>
            <a:ext cx="7391760" cy="220002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does “AI” mean?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Where have you used AI before?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Where might AI be used without you noticing?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275D5B-A2BE-4CBC-CAF8-D2C3E9A1EAC0}"/>
              </a:ext>
            </a:extLst>
          </p:cNvPr>
          <p:cNvSpPr txBox="1"/>
          <p:nvPr/>
        </p:nvSpPr>
        <p:spPr>
          <a:xfrm>
            <a:off x="1055688" y="4848200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(There are no wrong answers – this is just to get us thinking.)</a:t>
            </a: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BE15EF-A370-18ED-DB69-52E99FB24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800" y="255969"/>
            <a:ext cx="1701800" cy="16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18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353E4-21E6-FB65-0619-FBB814365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E694AA-1B45-A282-01C9-61B9AC6B06FF}"/>
              </a:ext>
            </a:extLst>
          </p:cNvPr>
          <p:cNvSpPr txBox="1"/>
          <p:nvPr/>
        </p:nvSpPr>
        <p:spPr>
          <a:xfrm>
            <a:off x="1004723" y="2378505"/>
            <a:ext cx="9681359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6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Have you ever used a chatbot?</a:t>
            </a:r>
            <a:endParaRPr lang="en-GB" sz="5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A872A9-B500-557D-FF4A-87B3953FB33F}"/>
              </a:ext>
            </a:extLst>
          </p:cNvPr>
          <p:cNvSpPr txBox="1"/>
          <p:nvPr/>
        </p:nvSpPr>
        <p:spPr>
          <a:xfrm>
            <a:off x="1055688" y="3346131"/>
            <a:ext cx="7391760" cy="220002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for?</a:t>
            </a:r>
          </a:p>
          <a:p>
            <a:pPr>
              <a:lnSpc>
                <a:spcPts val="5000"/>
              </a:lnSpc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How useful was it?	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FB31CE-973A-DC44-44EB-37A88197E72B}"/>
              </a:ext>
            </a:extLst>
          </p:cNvPr>
          <p:cNvSpPr txBox="1"/>
          <p:nvPr/>
        </p:nvSpPr>
        <p:spPr>
          <a:xfrm>
            <a:off x="1350323" y="4564557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DD73DD-16A6-72DF-73C8-469295BE6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800" y="255969"/>
            <a:ext cx="1701800" cy="16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40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FA0C4F-46F6-2391-AA26-FD2B4B84701A}"/>
              </a:ext>
            </a:extLst>
          </p:cNvPr>
          <p:cNvSpPr txBox="1"/>
          <p:nvPr/>
        </p:nvSpPr>
        <p:spPr>
          <a:xfrm>
            <a:off x="1055688" y="1400195"/>
            <a:ext cx="10152436" cy="129137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5000"/>
              </a:lnSpc>
              <a:spcAft>
                <a:spcPts val="15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In what year did the UK introduce the National Living Wage? </a:t>
            </a:r>
            <a:endParaRPr lang="en-GB" sz="5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4BA04E-46CB-1AD7-15AA-32EAA20E7782}"/>
              </a:ext>
            </a:extLst>
          </p:cNvPr>
          <p:cNvSpPr txBox="1"/>
          <p:nvPr/>
        </p:nvSpPr>
        <p:spPr>
          <a:xfrm>
            <a:off x="1055688" y="2998262"/>
            <a:ext cx="8539539" cy="1291379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1.	Isaac’s chatbot says: 2015</a:t>
            </a:r>
          </a:p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2.	Aisha’s chatbot says: 2016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A64B3-042E-B20C-3F01-6A30661E4FDF}"/>
              </a:ext>
            </a:extLst>
          </p:cNvPr>
          <p:cNvSpPr txBox="1"/>
          <p:nvPr/>
        </p:nvSpPr>
        <p:spPr>
          <a:xfrm>
            <a:off x="1055688" y="4350558"/>
            <a:ext cx="8336119" cy="98273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Which statement is true? How can we check?</a:t>
            </a:r>
            <a:b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</a:br>
            <a:r>
              <a:rPr lang="en-GB" sz="28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How can the chatbots give different answers?</a:t>
            </a: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898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502E3-7327-5D47-2460-B1C8C9895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599B75-A74F-B3FA-F571-6FE0C78BC00C}"/>
              </a:ext>
            </a:extLst>
          </p:cNvPr>
          <p:cNvSpPr txBox="1"/>
          <p:nvPr/>
        </p:nvSpPr>
        <p:spPr>
          <a:xfrm>
            <a:off x="1055688" y="1641479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do we need to do?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739C20-3AB4-17E7-D8B2-5524392B2158}"/>
              </a:ext>
            </a:extLst>
          </p:cNvPr>
          <p:cNvSpPr txBox="1"/>
          <p:nvPr/>
        </p:nvSpPr>
        <p:spPr>
          <a:xfrm>
            <a:off x="1055688" y="2588443"/>
            <a:ext cx="9080680" cy="286259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404813" indent="-404813">
              <a:lnSpc>
                <a:spcPts val="3200"/>
              </a:lnSpc>
              <a:spcAft>
                <a:spcPts val="1500"/>
              </a:spcAft>
              <a:buAutoNum type="arabicPeriod"/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Check where information comes from</a:t>
            </a:r>
          </a:p>
          <a:p>
            <a:pPr marL="404813" indent="-404813">
              <a:lnSpc>
                <a:spcPts val="3200"/>
              </a:lnSpc>
              <a:spcAft>
                <a:spcPts val="1500"/>
              </a:spcAft>
              <a:buAutoNum type="arabicPeriod" startAt="2"/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Look at multiple sources, not just one AI-generated answer</a:t>
            </a:r>
          </a:p>
          <a:p>
            <a:pPr marL="404813" indent="-404813">
              <a:lnSpc>
                <a:spcPts val="3200"/>
              </a:lnSpc>
              <a:spcAft>
                <a:spcPts val="1500"/>
              </a:spcAft>
              <a:buAutoNum type="arabicPeriod" startAt="2"/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Think critically and form our own conclusions</a:t>
            </a:r>
          </a:p>
          <a:p>
            <a:pPr marL="404813" indent="-404813">
              <a:lnSpc>
                <a:spcPts val="3200"/>
              </a:lnSpc>
              <a:spcAft>
                <a:spcPts val="1500"/>
              </a:spcAft>
              <a:buAutoNum type="arabicPeriod" startAt="2"/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Remember that real support and connection comes from real people, like friends, family and teachers, who care about us</a:t>
            </a:r>
          </a:p>
          <a:p>
            <a:pPr marL="404813" indent="-404813">
              <a:lnSpc>
                <a:spcPts val="3200"/>
              </a:lnSpc>
              <a:spcAft>
                <a:spcPts val="1500"/>
              </a:spcAft>
              <a:buNone/>
            </a:pPr>
            <a:endParaRPr lang="en-GB" sz="2600" dirty="0">
              <a:solidFill>
                <a:schemeClr val="bg1"/>
              </a:solidFill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61FA6D-7897-1F94-A8E7-344BEE7FCD50}"/>
              </a:ext>
            </a:extLst>
          </p:cNvPr>
          <p:cNvSpPr txBox="1"/>
          <p:nvPr/>
        </p:nvSpPr>
        <p:spPr>
          <a:xfrm>
            <a:off x="1701294" y="4870450"/>
            <a:ext cx="8336119" cy="34607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endParaRPr lang="en-GB" sz="28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61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26C5C-28C1-A635-36A3-C8D9203A8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B2A97B-CF42-F154-3C7A-9FBFB8217273}"/>
              </a:ext>
            </a:extLst>
          </p:cNvPr>
          <p:cNvSpPr txBox="1"/>
          <p:nvPr/>
        </p:nvSpPr>
        <p:spPr>
          <a:xfrm>
            <a:off x="1055688" y="930988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Consider these statements:</a:t>
            </a:r>
            <a:endParaRPr lang="en-GB" sz="5600" b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7F2E3E-E107-9B55-FC2B-FD405594D7F1}"/>
              </a:ext>
            </a:extLst>
          </p:cNvPr>
          <p:cNvSpPr txBox="1"/>
          <p:nvPr/>
        </p:nvSpPr>
        <p:spPr>
          <a:xfrm>
            <a:off x="1055688" y="1872255"/>
            <a:ext cx="9080680" cy="155674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According to a BBC study, 45% of answers to AI queries have errors. </a:t>
            </a:r>
          </a:p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AI is better than humans at spotting subtle, important changes in medical images for diseases like cancer.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FC31FF-4E60-07E4-5E12-649AEA12DDF8}"/>
              </a:ext>
            </a:extLst>
          </p:cNvPr>
          <p:cNvSpPr txBox="1"/>
          <p:nvPr/>
        </p:nvSpPr>
        <p:spPr>
          <a:xfrm>
            <a:off x="1055688" y="3569272"/>
            <a:ext cx="8336119" cy="58141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4000"/>
              </a:lnSpc>
              <a:buNone/>
              <a:tabLst>
                <a:tab pos="352425" algn="l"/>
              </a:tabLst>
            </a:pPr>
            <a:r>
              <a:rPr lang="en-GB" sz="28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Think about: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614C0D-B51A-390E-2178-EAD07D8B2CD3}"/>
              </a:ext>
            </a:extLst>
          </p:cNvPr>
          <p:cNvSpPr txBox="1"/>
          <p:nvPr/>
        </p:nvSpPr>
        <p:spPr>
          <a:xfrm>
            <a:off x="1055688" y="4290954"/>
            <a:ext cx="9080680" cy="163605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6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question is being asked to generate these statements?</a:t>
            </a:r>
          </a:p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What does “better” mean?</a:t>
            </a:r>
          </a:p>
          <a:p>
            <a:pPr marL="363538" indent="-355600"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6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Does being good at one task mean being good at everything?</a:t>
            </a:r>
          </a:p>
        </p:txBody>
      </p:sp>
    </p:spTree>
    <p:extLst>
      <p:ext uri="{BB962C8B-B14F-4D97-AF65-F5344CB8AC3E}">
        <p14:creationId xmlns:p14="http://schemas.microsoft.com/office/powerpoint/2010/main" val="4115407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4B8FED-8789-64FA-C009-4AAADCEBA8F2}"/>
              </a:ext>
            </a:extLst>
          </p:cNvPr>
          <p:cNvSpPr txBox="1"/>
          <p:nvPr/>
        </p:nvSpPr>
        <p:spPr>
          <a:xfrm>
            <a:off x="1055688" y="1109571"/>
            <a:ext cx="9681359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  <a:buNone/>
            </a:pPr>
            <a:r>
              <a:rPr lang="en-GB" sz="5600" b="1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What is AI, really?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8F14D-D382-2DB6-0C0C-798EE4BFDA0A}"/>
              </a:ext>
            </a:extLst>
          </p:cNvPr>
          <p:cNvSpPr txBox="1"/>
          <p:nvPr/>
        </p:nvSpPr>
        <p:spPr>
          <a:xfrm>
            <a:off x="1055688" y="2786417"/>
            <a:ext cx="7031678" cy="189678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</a:t>
            </a: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Collecting huge amounts of data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Spotting patterns in that data</a:t>
            </a:r>
          </a:p>
          <a:p>
            <a:pPr>
              <a:lnSpc>
                <a:spcPts val="3200"/>
              </a:lnSpc>
              <a:spcAft>
                <a:spcPts val="15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●	Making predictions – its best guesses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A4DE6-F10B-6E7F-C125-A48084085D11}"/>
              </a:ext>
            </a:extLst>
          </p:cNvPr>
          <p:cNvSpPr txBox="1"/>
          <p:nvPr/>
        </p:nvSpPr>
        <p:spPr>
          <a:xfrm>
            <a:off x="1055688" y="2132572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works by:</a:t>
            </a:r>
            <a:endParaRPr lang="en-GB" sz="2800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ED60E-4C0F-2A32-5BD4-2B510279D7E7}"/>
              </a:ext>
            </a:extLst>
          </p:cNvPr>
          <p:cNvSpPr txBox="1"/>
          <p:nvPr/>
        </p:nvSpPr>
        <p:spPr>
          <a:xfrm>
            <a:off x="1055688" y="4719789"/>
            <a:ext cx="9491354" cy="50102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>
              <a:lnSpc>
                <a:spcPts val="3000"/>
              </a:lnSpc>
              <a:spcAft>
                <a:spcPts val="1000"/>
              </a:spcAft>
              <a:buNone/>
              <a:tabLst>
                <a:tab pos="352425" algn="l"/>
              </a:tabLst>
            </a:pPr>
            <a:r>
              <a:rPr lang="en-GB" sz="2800" i="1" dirty="0">
                <a:solidFill>
                  <a:schemeClr val="bg1"/>
                </a:solidFill>
                <a:latin typeface="Vodafone" panose="020B0503020202020204" pitchFamily="34" charset="0"/>
                <a:ea typeface="Arial" panose="020B0604020202020204" pitchFamily="34" charset="0"/>
                <a:cs typeface="Vodafone" panose="020B0503020202020204" pitchFamily="34" charset="0"/>
              </a:rPr>
              <a:t>AI does not ‘understand’ things like humans do.</a:t>
            </a:r>
            <a:endParaRPr lang="en-GB" sz="2800" i="1" dirty="0">
              <a:solidFill>
                <a:schemeClr val="bg1"/>
              </a:solidFill>
              <a:effectLst/>
              <a:latin typeface="Vodafone" panose="020B0503020202020204" pitchFamily="34" charset="0"/>
              <a:ea typeface="Arial" panose="020B0604020202020204" pitchFamily="34" charset="0"/>
              <a:cs typeface="Vodafone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784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890</Words>
  <Application>Microsoft Macintosh PowerPoint</Application>
  <PresentationFormat>Widescreen</PresentationFormat>
  <Paragraphs>105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Vodafone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Brett Yarham</dc:creator>
  <cp:lastModifiedBy>Brett Yarham</cp:lastModifiedBy>
  <cp:revision>19</cp:revision>
  <dcterms:created xsi:type="dcterms:W3CDTF">2026-01-12T14:16:56Z</dcterms:created>
  <dcterms:modified xsi:type="dcterms:W3CDTF">2026-02-03T13:27:22Z</dcterms:modified>
</cp:coreProperties>
</file>